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70"/>
  </p:notesMasterIdLst>
  <p:handoutMasterIdLst>
    <p:handoutMasterId r:id="rId71"/>
  </p:handoutMasterIdLst>
  <p:sldIdLst>
    <p:sldId id="256" r:id="rId2"/>
    <p:sldId id="346" r:id="rId3"/>
    <p:sldId id="341" r:id="rId4"/>
    <p:sldId id="355" r:id="rId5"/>
    <p:sldId id="347" r:id="rId6"/>
    <p:sldId id="317" r:id="rId7"/>
    <p:sldId id="318" r:id="rId8"/>
    <p:sldId id="342" r:id="rId9"/>
    <p:sldId id="321" r:id="rId10"/>
    <p:sldId id="343" r:id="rId11"/>
    <p:sldId id="350" r:id="rId12"/>
    <p:sldId id="351" r:id="rId13"/>
    <p:sldId id="352" r:id="rId14"/>
    <p:sldId id="298" r:id="rId15"/>
    <p:sldId id="353" r:id="rId16"/>
    <p:sldId id="300" r:id="rId17"/>
    <p:sldId id="301" r:id="rId18"/>
    <p:sldId id="304" r:id="rId19"/>
    <p:sldId id="305" r:id="rId20"/>
    <p:sldId id="324" r:id="rId21"/>
    <p:sldId id="329" r:id="rId22"/>
    <p:sldId id="397" r:id="rId23"/>
    <p:sldId id="306" r:id="rId24"/>
    <p:sldId id="310" r:id="rId25"/>
    <p:sldId id="313" r:id="rId26"/>
    <p:sldId id="314" r:id="rId27"/>
    <p:sldId id="315" r:id="rId28"/>
    <p:sldId id="354"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41" autoAdjust="0"/>
  </p:normalViewPr>
  <p:slideViewPr>
    <p:cSldViewPr>
      <p:cViewPr>
        <p:scale>
          <a:sx n="70" d="100"/>
          <a:sy n="70" d="100"/>
        </p:scale>
        <p:origin x="-2802" y="-10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123402-4EC3-423E-AC7F-3E93AE939829}" type="datetimeFigureOut">
              <a:rPr lang="en-GB" smtClean="0"/>
              <a:pPr/>
              <a:t>03/10/2016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BD05B-0714-4BB5-B61B-4FA9246FBFD2}" type="slidenum">
              <a:rPr lang="en-GB" smtClean="0"/>
              <a:pPr/>
              <a:t>‹#›</a:t>
            </a:fld>
            <a:endParaRPr lang="en-GB"/>
          </a:p>
        </p:txBody>
      </p:sp>
    </p:spTree>
    <p:extLst>
      <p:ext uri="{BB962C8B-B14F-4D97-AF65-F5344CB8AC3E}">
        <p14:creationId xmlns:p14="http://schemas.microsoft.com/office/powerpoint/2010/main" val="304677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8DBF6-258E-46B9-B7EF-EA3C7B4E900F}" type="datetimeFigureOut">
              <a:rPr lang="en-GB" smtClean="0"/>
              <a:pPr/>
              <a:t>03/10/2016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870E-6752-4432-8CBF-61FED2128060}" type="slidenum">
              <a:rPr lang="en-GB" smtClean="0"/>
              <a:pPr/>
              <a:t>‹#›</a:t>
            </a:fld>
            <a:endParaRPr lang="en-GB"/>
          </a:p>
        </p:txBody>
      </p:sp>
    </p:spTree>
    <p:extLst>
      <p:ext uri="{BB962C8B-B14F-4D97-AF65-F5344CB8AC3E}">
        <p14:creationId xmlns:p14="http://schemas.microsoft.com/office/powerpoint/2010/main" val="174001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1EE605-C229-4236-B239-14BA8555F2C1}" type="slidenum">
              <a:rPr lang="en-GB" smtClean="0"/>
              <a:pPr/>
              <a:t>2</a:t>
            </a:fld>
            <a:endParaRPr lang="en-GB"/>
          </a:p>
        </p:txBody>
      </p:sp>
    </p:spTree>
    <p:extLst>
      <p:ext uri="{BB962C8B-B14F-4D97-AF65-F5344CB8AC3E}">
        <p14:creationId xmlns:p14="http://schemas.microsoft.com/office/powerpoint/2010/main" val="2944713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18</a:t>
            </a:fld>
            <a:endParaRPr lang="en-GB"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19</a:t>
            </a:fld>
            <a:endParaRPr lang="en-GB"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Time is going to be the largest</a:t>
            </a:r>
            <a:r>
              <a:rPr lang="en-GB" baseline="0" dirty="0" smtClean="0"/>
              <a:t> pressure on students over the next two years of their education. They will face tight deadlines, managing exam pressures and the learning demand of GCSE courses is high – most courses have enough time to deliver content, little have time  to revisit core learning. </a:t>
            </a:r>
          </a:p>
          <a:p>
            <a:endParaRPr lang="en-GB" baseline="0" dirty="0" smtClean="0"/>
          </a:p>
          <a:p>
            <a:r>
              <a:rPr lang="en-GB" baseline="0" dirty="0" smtClean="0"/>
              <a:t>BBC Study – link was that students equated to a 2 grade drop in one subject. This could be the difference between exceeding and not meeting a target grade. </a:t>
            </a:r>
          </a:p>
          <a:p>
            <a:endParaRPr lang="en-GB" baseline="0" dirty="0" smtClean="0"/>
          </a:p>
          <a:p>
            <a:r>
              <a:rPr lang="en-GB" baseline="0" dirty="0" smtClean="0"/>
              <a:t>Whilst rest and balance is highly important in maintaining emotional well being through a busy school diet, careful consideration needs to be given to ensure a balanced approach is encouraged from the outset. </a:t>
            </a:r>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pPr/>
              <a:t>20</a:t>
            </a:fld>
            <a:endParaRPr lang="en-GB"/>
          </a:p>
        </p:txBody>
      </p:sp>
    </p:spTree>
    <p:extLst>
      <p:ext uri="{BB962C8B-B14F-4D97-AF65-F5344CB8AC3E}">
        <p14:creationId xmlns:p14="http://schemas.microsoft.com/office/powerpoint/2010/main" val="160715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1EE605-C229-4236-B239-14BA8555F2C1}" type="slidenum">
              <a:rPr lang="en-GB" smtClean="0"/>
              <a:pPr/>
              <a:t>21</a:t>
            </a:fld>
            <a:endParaRPr lang="en-GB"/>
          </a:p>
        </p:txBody>
      </p:sp>
    </p:spTree>
    <p:extLst>
      <p:ext uri="{BB962C8B-B14F-4D97-AF65-F5344CB8AC3E}">
        <p14:creationId xmlns:p14="http://schemas.microsoft.com/office/powerpoint/2010/main" val="34105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pPr/>
              <a:t>22</a:t>
            </a:fld>
            <a:endParaRPr lang="en-GB"/>
          </a:p>
        </p:txBody>
      </p:sp>
    </p:spTree>
    <p:extLst>
      <p:ext uri="{BB962C8B-B14F-4D97-AF65-F5344CB8AC3E}">
        <p14:creationId xmlns:p14="http://schemas.microsoft.com/office/powerpoint/2010/main" val="130090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23</a:t>
            </a:fld>
            <a:endParaRPr lang="en-GB" alt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Times New Roman" pitchFamily="18" charset="0"/>
            </a:endParaRPr>
          </a:p>
        </p:txBody>
      </p:sp>
      <p:sp>
        <p:nvSpPr>
          <p:cNvPr id="1208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defRPr>
            </a:lvl1pPr>
            <a:lvl2pPr marL="742950" indent="-285750" eaLnBrk="0" hangingPunct="0">
              <a:defRPr sz="3200">
                <a:solidFill>
                  <a:schemeClr val="tx1"/>
                </a:solidFill>
                <a:latin typeface="Comic Sans MS" pitchFamily="66" charset="0"/>
              </a:defRPr>
            </a:lvl2pPr>
            <a:lvl3pPr marL="1143000" indent="-228600" eaLnBrk="0" hangingPunct="0">
              <a:defRPr sz="3200">
                <a:solidFill>
                  <a:schemeClr val="tx1"/>
                </a:solidFill>
                <a:latin typeface="Comic Sans MS" pitchFamily="66" charset="0"/>
              </a:defRPr>
            </a:lvl3pPr>
            <a:lvl4pPr marL="1600200" indent="-228600" eaLnBrk="0" hangingPunct="0">
              <a:defRPr sz="3200">
                <a:solidFill>
                  <a:schemeClr val="tx1"/>
                </a:solidFill>
                <a:latin typeface="Comic Sans MS" pitchFamily="66" charset="0"/>
              </a:defRPr>
            </a:lvl4pPr>
            <a:lvl5pPr marL="2057400" indent="-228600" eaLnBrk="0" hangingPunct="0">
              <a:defRPr sz="3200">
                <a:solidFill>
                  <a:schemeClr val="tx1"/>
                </a:solidFill>
                <a:latin typeface="Comic Sans MS" pitchFamily="66" charset="0"/>
              </a:defRPr>
            </a:lvl5pPr>
            <a:lvl6pPr marL="2514600" indent="-228600" algn="ctr" eaLnBrk="0" fontAlgn="base" hangingPunct="0">
              <a:spcBef>
                <a:spcPct val="0"/>
              </a:spcBef>
              <a:spcAft>
                <a:spcPct val="0"/>
              </a:spcAft>
              <a:defRPr sz="3200">
                <a:solidFill>
                  <a:schemeClr val="tx1"/>
                </a:solidFill>
                <a:latin typeface="Comic Sans MS" pitchFamily="66" charset="0"/>
              </a:defRPr>
            </a:lvl6pPr>
            <a:lvl7pPr marL="2971800" indent="-228600" algn="ctr" eaLnBrk="0" fontAlgn="base" hangingPunct="0">
              <a:spcBef>
                <a:spcPct val="0"/>
              </a:spcBef>
              <a:spcAft>
                <a:spcPct val="0"/>
              </a:spcAft>
              <a:defRPr sz="3200">
                <a:solidFill>
                  <a:schemeClr val="tx1"/>
                </a:solidFill>
                <a:latin typeface="Comic Sans MS" pitchFamily="66" charset="0"/>
              </a:defRPr>
            </a:lvl7pPr>
            <a:lvl8pPr marL="3429000" indent="-228600" algn="ctr" eaLnBrk="0" fontAlgn="base" hangingPunct="0">
              <a:spcBef>
                <a:spcPct val="0"/>
              </a:spcBef>
              <a:spcAft>
                <a:spcPct val="0"/>
              </a:spcAft>
              <a:defRPr sz="3200">
                <a:solidFill>
                  <a:schemeClr val="tx1"/>
                </a:solidFill>
                <a:latin typeface="Comic Sans MS" pitchFamily="66" charset="0"/>
              </a:defRPr>
            </a:lvl8pPr>
            <a:lvl9pPr marL="3886200" indent="-228600" algn="ctr" eaLnBrk="0" fontAlgn="base" hangingPunct="0">
              <a:spcBef>
                <a:spcPct val="0"/>
              </a:spcBef>
              <a:spcAft>
                <a:spcPct val="0"/>
              </a:spcAft>
              <a:defRPr sz="3200">
                <a:solidFill>
                  <a:schemeClr val="tx1"/>
                </a:solidFill>
                <a:latin typeface="Comic Sans MS" pitchFamily="66" charset="0"/>
              </a:defRPr>
            </a:lvl9pPr>
          </a:lstStyle>
          <a:p>
            <a:pPr eaLnBrk="1" hangingPunct="1">
              <a:defRPr/>
            </a:pPr>
            <a:fld id="{4CEED0EA-FFA0-479D-A84E-AC31A4276E69}" type="slidenum">
              <a:rPr lang="en-GB" altLang="en-US" sz="1200">
                <a:solidFill>
                  <a:srgbClr val="000000"/>
                </a:solidFill>
                <a:latin typeface="Times New Roman" pitchFamily="18" charset="0"/>
              </a:rPr>
              <a:pPr eaLnBrk="1" hangingPunct="1">
                <a:defRPr/>
              </a:pPr>
              <a:t>24</a:t>
            </a:fld>
            <a:endParaRPr lang="en-GB" altLang="en-US" sz="1200">
              <a:solidFill>
                <a:srgbClr val="000000"/>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25</a:t>
            </a:fld>
            <a:endParaRPr lang="en-GB" alt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26</a:t>
            </a:fld>
            <a:endParaRPr lang="en-GB" alt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27</a:t>
            </a:fld>
            <a:endParaRPr lang="en-GB"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16 days until your first mock exam</a:t>
            </a:r>
          </a:p>
          <a:p>
            <a:r>
              <a:rPr lang="en-GB" dirty="0" smtClean="0"/>
              <a:t>28 weeks until your first actual GCSE exam (English)</a:t>
            </a:r>
          </a:p>
          <a:p>
            <a:r>
              <a:rPr lang="en-GB" dirty="0" smtClean="0"/>
              <a:t>43 weeks until you collect your GCSE Exam Results</a:t>
            </a:r>
          </a:p>
          <a:p>
            <a:r>
              <a:rPr lang="en-GB" dirty="0" smtClean="0"/>
              <a:t>10’450 Hours of learning before undertaking</a:t>
            </a:r>
            <a:r>
              <a:rPr lang="en-GB" baseline="0" dirty="0" smtClean="0"/>
              <a:t> exams</a:t>
            </a:r>
          </a:p>
          <a:p>
            <a:r>
              <a:rPr lang="en-GB" baseline="0" dirty="0" smtClean="0"/>
              <a:t>20 hours on average exam time…..</a:t>
            </a:r>
            <a:endParaRPr lang="en-GB" dirty="0" smtClean="0"/>
          </a:p>
          <a:p>
            <a:endParaRPr lang="en-GB"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AC20412-AB5B-4D9D-AFF0-FE05E45AFA84}" type="slidenum">
              <a:rPr lang="en-GB"/>
              <a:pPr eaLnBrk="1" hangingPunct="1"/>
              <a:t>6</a:t>
            </a:fld>
            <a:endParaRPr lang="en-GB"/>
          </a:p>
        </p:txBody>
      </p:sp>
    </p:spTree>
    <p:extLst>
      <p:ext uri="{BB962C8B-B14F-4D97-AF65-F5344CB8AC3E}">
        <p14:creationId xmlns:p14="http://schemas.microsoft.com/office/powerpoint/2010/main" val="209408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988B9C9-6997-45BD-A3DB-F105C5B137E2}" type="slidenum">
              <a:rPr lang="en-GB" smtClean="0"/>
              <a:pPr>
                <a:defRPr/>
              </a:pPr>
              <a:t>28</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pPr/>
              <a:t>7</a:t>
            </a:fld>
            <a:endParaRPr lang="en-GB"/>
          </a:p>
        </p:txBody>
      </p:sp>
    </p:spTree>
    <p:extLst>
      <p:ext uri="{BB962C8B-B14F-4D97-AF65-F5344CB8AC3E}">
        <p14:creationId xmlns:p14="http://schemas.microsoft.com/office/powerpoint/2010/main" val="1111278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8" name="Shape 18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43</a:t>
            </a:fld>
            <a:endParaRPr lang="en-GB"/>
          </a:p>
        </p:txBody>
      </p:sp>
    </p:spTree>
    <p:extLst>
      <p:ext uri="{BB962C8B-B14F-4D97-AF65-F5344CB8AC3E}">
        <p14:creationId xmlns:p14="http://schemas.microsoft.com/office/powerpoint/2010/main" val="892591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0737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268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ACF46-8014-4842-9CE3-74E2CC916990}" type="slidenum">
              <a:rPr lang="en-US" smtClean="0"/>
              <a:pPr/>
              <a:t>48</a:t>
            </a:fld>
            <a:endParaRPr lang="en-US" dirty="0"/>
          </a:p>
        </p:txBody>
      </p:sp>
    </p:spTree>
    <p:extLst>
      <p:ext uri="{BB962C8B-B14F-4D97-AF65-F5344CB8AC3E}">
        <p14:creationId xmlns:p14="http://schemas.microsoft.com/office/powerpoint/2010/main" val="379964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You have been successful so far on your school journey, but</a:t>
            </a:r>
            <a:r>
              <a:rPr lang="en-GB" baseline="0" dirty="0" smtClean="0"/>
              <a:t> GCSEs are now a new step forward, a transition into working smartly, hitting tighter deadlines, examined units.</a:t>
            </a:r>
          </a:p>
          <a:p>
            <a:endParaRPr lang="en-GB" baseline="0" dirty="0" smtClean="0"/>
          </a:p>
          <a:p>
            <a:r>
              <a:rPr lang="en-GB" baseline="0" dirty="0" smtClean="0"/>
              <a:t>This requires students to think differently – use the Everest/summit approach – what gets you to ‘basecamp’ does not get you to the summit. </a:t>
            </a:r>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pPr/>
              <a:t>9</a:t>
            </a:fld>
            <a:endParaRPr lang="en-GB"/>
          </a:p>
        </p:txBody>
      </p:sp>
    </p:spTree>
    <p:extLst>
      <p:ext uri="{BB962C8B-B14F-4D97-AF65-F5344CB8AC3E}">
        <p14:creationId xmlns:p14="http://schemas.microsoft.com/office/powerpoint/2010/main" val="168302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Revision schedules are important to establish from the start of the course-</a:t>
            </a:r>
            <a:r>
              <a:rPr lang="en-GB" altLang="en-US" baseline="0" dirty="0" smtClean="0"/>
              <a:t> many coursework pressures are light currently, students feel they have time, but establishing a  habit takes 28 days – by October half term, the habit of regularly revisiting core learning (in addition to home learning) could be embedded and part of a students routine. When the pressure mounts, this habit is less </a:t>
            </a:r>
            <a:r>
              <a:rPr lang="en-GB" altLang="en-US" baseline="0" dirty="0" err="1" smtClean="0"/>
              <a:t>lilkely</a:t>
            </a:r>
            <a:r>
              <a:rPr lang="en-GB" altLang="en-US" baseline="0" dirty="0" smtClean="0"/>
              <a:t> to fall by the wayside and students begin to work smartly, managing the pressure and their time more effectively, and therefore ensuring better emotional wellbeing. </a:t>
            </a:r>
          </a:p>
          <a:p>
            <a:endParaRPr lang="en-GB" altLang="en-US" baseline="0" dirty="0" smtClean="0"/>
          </a:p>
          <a:p>
            <a:r>
              <a:rPr lang="en-GB" altLang="en-US" baseline="0" dirty="0" smtClean="0"/>
              <a:t>When planning a revision schedule it is important to think about the rest breaks – ensure the brain has chance to rest and relax – think of an active activity, sport related, to release endorphins!</a:t>
            </a:r>
          </a:p>
          <a:p>
            <a:endParaRPr lang="en-GB" altLang="en-US" dirty="0" smtClean="0"/>
          </a:p>
          <a:p>
            <a:r>
              <a:rPr lang="en-GB" altLang="en-US" dirty="0" smtClean="0"/>
              <a:t>It is what</a:t>
            </a:r>
            <a:r>
              <a:rPr lang="en-GB" altLang="en-US" baseline="0" dirty="0" smtClean="0"/>
              <a:t> you revise, not how much revision, or the length of revision that has the impact – Use the PLC information and the gap analysis information to target specific revision around key areas of focus.</a:t>
            </a:r>
            <a:endParaRPr lang="en-GB"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76F45FC-020F-46B4-AA91-5FA93624E3E7}" type="slidenum">
              <a:rPr lang="en-GB" altLang="en-US"/>
              <a:pPr eaLnBrk="1" hangingPunct="1"/>
              <a:t>13</a:t>
            </a:fld>
            <a:endParaRPr lang="en-GB" altLang="en-US"/>
          </a:p>
        </p:txBody>
      </p:sp>
    </p:spTree>
    <p:extLst>
      <p:ext uri="{BB962C8B-B14F-4D97-AF65-F5344CB8AC3E}">
        <p14:creationId xmlns:p14="http://schemas.microsoft.com/office/powerpoint/2010/main" val="26596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988B9C9-6997-45BD-A3DB-F105C5B137E2}" type="slidenum">
              <a:rPr lang="en-GB" smtClean="0"/>
              <a:pPr>
                <a:defRPr/>
              </a:pPr>
              <a:t>14</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pPr eaLnBrk="1" hangingPunct="1">
                <a:spcBef>
                  <a:spcPct val="0"/>
                </a:spcBef>
                <a:defRPr/>
              </a:pPr>
              <a:t>15</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16</a:t>
            </a:fld>
            <a:endParaRPr lang="en-GB" alt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a:t>
            </a: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0D9DF47-04C4-4B2F-85BE-02DF349A6644}" type="slidenum">
              <a:rPr lang="en-GB" altLang="en-US" smtClean="0">
                <a:solidFill>
                  <a:prstClr val="black"/>
                </a:solidFill>
              </a:rPr>
              <a:pPr eaLnBrk="1" hangingPunct="1">
                <a:spcBef>
                  <a:spcPct val="0"/>
                </a:spcBef>
                <a:defRPr/>
              </a:pPr>
              <a:t>17</a:t>
            </a:fld>
            <a:endParaRPr lang="en-GB"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40512946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6928740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36037806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796A2C-B015-4464-9131-A47033499013}" type="slidenum">
              <a:rPr lang="en-GB"/>
              <a:pPr>
                <a:defRPr/>
              </a:pPr>
              <a:t>‹#›</a:t>
            </a:fld>
            <a:endParaRPr lang="en-GB"/>
          </a:p>
        </p:txBody>
      </p:sp>
    </p:spTree>
    <p:extLst>
      <p:ext uri="{BB962C8B-B14F-4D97-AF65-F5344CB8AC3E}">
        <p14:creationId xmlns:p14="http://schemas.microsoft.com/office/powerpoint/2010/main" val="75197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40871127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13474882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2770680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1603506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1672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3638634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3427222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1CA45-D0D2-43EE-9CEC-A80E87219456}"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803D8-84D1-4098-A1F9-58B821D76A12}" type="slidenum">
              <a:rPr lang="en-GB" smtClean="0"/>
              <a:pPr/>
              <a:t>‹#›</a:t>
            </a:fld>
            <a:endParaRPr lang="en-GB"/>
          </a:p>
        </p:txBody>
      </p:sp>
    </p:spTree>
    <p:extLst>
      <p:ext uri="{BB962C8B-B14F-4D97-AF65-F5344CB8AC3E}">
        <p14:creationId xmlns:p14="http://schemas.microsoft.com/office/powerpoint/2010/main" val="85695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1CA45-D0D2-43EE-9CEC-A80E87219456}" type="datetimeFigureOut">
              <a:rPr lang="en-GB" smtClean="0"/>
              <a:pPr/>
              <a:t>03/10/2016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03D8-84D1-4098-A1F9-58B821D76A12}" type="slidenum">
              <a:rPr lang="en-GB" smtClean="0"/>
              <a:pPr/>
              <a:t>‹#›</a:t>
            </a:fld>
            <a:endParaRPr lang="en-GB"/>
          </a:p>
        </p:txBody>
      </p:sp>
    </p:spTree>
    <p:extLst>
      <p:ext uri="{BB962C8B-B14F-4D97-AF65-F5344CB8AC3E}">
        <p14:creationId xmlns:p14="http://schemas.microsoft.com/office/powerpoint/2010/main" val="31603016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hyperlink" Target="http://www.mathswatchvle.com" TargetMode="External"/><Relationship Id="rId7" Type="http://schemas.openxmlformats.org/officeDocument/2006/relationships/hyperlink" Target="http://www.mathsapp.pixl.org.uk" TargetMode="External"/><Relationship Id="rId2" Type="http://schemas.openxmlformats.org/officeDocument/2006/relationships/hyperlink" Target="http://www.mrbartonmaths.com" TargetMode="External"/><Relationship Id="rId1" Type="http://schemas.openxmlformats.org/officeDocument/2006/relationships/slideLayout" Target="../slideLayouts/slideLayout1.xml"/><Relationship Id="rId6" Type="http://schemas.openxmlformats.org/officeDocument/2006/relationships/hyperlink" Target="http://www.methodmaths.com" TargetMode="External"/><Relationship Id="rId5" Type="http://schemas.openxmlformats.org/officeDocument/2006/relationships/hyperlink" Target="http://www.corbettmaths.com" TargetMode="External"/><Relationship Id="rId4" Type="http://schemas.openxmlformats.org/officeDocument/2006/relationships/hyperlink" Target="http://www.mymaths.co.uk"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qa.org.uk/exams-administration/exams-guidance/find-past-papers-and-mark-schem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a:normAutofit/>
          </a:bodyPr>
          <a:lstStyle/>
          <a:p>
            <a:r>
              <a:rPr lang="en-GB" sz="5400" b="1" dirty="0" smtClean="0"/>
              <a:t>Cornelius </a:t>
            </a:r>
            <a:r>
              <a:rPr lang="en-GB" sz="5400" b="1" dirty="0" err="1" smtClean="0"/>
              <a:t>Vermuyden</a:t>
            </a:r>
            <a:endParaRPr lang="en-GB" sz="5400" b="1" dirty="0"/>
          </a:p>
        </p:txBody>
      </p:sp>
      <p:sp>
        <p:nvSpPr>
          <p:cNvPr id="3" name="Subtitle 2"/>
          <p:cNvSpPr>
            <a:spLocks noGrp="1"/>
          </p:cNvSpPr>
          <p:nvPr>
            <p:ph type="subTitle" idx="1"/>
          </p:nvPr>
        </p:nvSpPr>
        <p:spPr>
          <a:xfrm>
            <a:off x="903548" y="3847368"/>
            <a:ext cx="7336904" cy="1752600"/>
          </a:xfrm>
        </p:spPr>
        <p:txBody>
          <a:bodyPr>
            <a:normAutofit/>
          </a:bodyPr>
          <a:lstStyle/>
          <a:p>
            <a:r>
              <a:rPr lang="en-GB" sz="4000" b="1" dirty="0" smtClean="0">
                <a:solidFill>
                  <a:schemeClr val="tx1"/>
                </a:solidFill>
              </a:rPr>
              <a:t>“Year 11 Raising Achievement” </a:t>
            </a:r>
          </a:p>
          <a:p>
            <a:r>
              <a:rPr lang="en-GB" sz="4000" b="1" dirty="0" smtClean="0">
                <a:solidFill>
                  <a:schemeClr val="tx1"/>
                </a:solidFill>
              </a:rPr>
              <a:t>2016-17</a:t>
            </a:r>
          </a:p>
        </p:txBody>
      </p:sp>
      <p:pic>
        <p:nvPicPr>
          <p:cNvPr id="1026"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6" y="1484784"/>
            <a:ext cx="2243696" cy="2212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5363924"/>
            <a:ext cx="6408712" cy="523220"/>
          </a:xfrm>
          <a:prstGeom prst="rect">
            <a:avLst/>
          </a:prstGeom>
          <a:noFill/>
        </p:spPr>
        <p:txBody>
          <a:bodyPr wrap="square" rtlCol="0">
            <a:spAutoFit/>
          </a:bodyPr>
          <a:lstStyle/>
          <a:p>
            <a:pPr algn="ctr"/>
            <a:r>
              <a:rPr lang="en-GB" sz="2800" b="1" dirty="0" smtClean="0"/>
              <a:t>Deputy </a:t>
            </a:r>
            <a:r>
              <a:rPr lang="en-GB" sz="2800" b="1" dirty="0" err="1" smtClean="0"/>
              <a:t>Headteacher</a:t>
            </a:r>
            <a:r>
              <a:rPr lang="en-GB" sz="2800" b="1" dirty="0" smtClean="0"/>
              <a:t> - Ian Hockey</a:t>
            </a:r>
            <a:endParaRPr lang="en-GB" sz="2800" b="1" dirty="0"/>
          </a:p>
        </p:txBody>
      </p:sp>
    </p:spTree>
    <p:extLst>
      <p:ext uri="{BB962C8B-B14F-4D97-AF65-F5344CB8AC3E}">
        <p14:creationId xmlns:p14="http://schemas.microsoft.com/office/powerpoint/2010/main" val="8012053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941" y="36756"/>
            <a:ext cx="3079389" cy="295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08" name="Shape 1608"/>
          <p:cNvSpPr/>
          <p:nvPr/>
        </p:nvSpPr>
        <p:spPr>
          <a:xfrm>
            <a:off x="3095330" y="1086537"/>
            <a:ext cx="5803509" cy="1109535"/>
          </a:xfrm>
          <a:prstGeom prst="rect">
            <a:avLst/>
          </a:prstGeom>
          <a:ln w="25400">
            <a:miter lim="400000"/>
          </a:ln>
          <a:extLst>
            <a:ext uri="{C572A759-6A51-4108-AA02-DFA0A04FC94B}">
              <ma14:wrappingTextBoxFlag xmlns="" xmlns:ma14="http://schemas.microsoft.com/office/mac/drawingml/2011/main" val="1"/>
            </a:ext>
          </a:extLst>
        </p:spPr>
        <p:txBody>
          <a:bodyPr lIns="42672" tIns="42672" rIns="42672" bIns="42672">
            <a:spAutoFit/>
          </a:bodyPr>
          <a:lstStyle/>
          <a:p>
            <a:pPr lvl="4" indent="384048" defTabSz="270034">
              <a:defRPr sz="5600">
                <a:latin typeface="Gill Sans SemiBold"/>
                <a:ea typeface="Gill Sans SemiBold"/>
                <a:cs typeface="Gill Sans SemiBold"/>
                <a:sym typeface="Gill Sans SemiBold"/>
              </a:defRPr>
            </a:pPr>
            <a:r>
              <a:rPr/>
              <a:t>                                      </a:t>
            </a:r>
            <a:endParaRPr sz="1050"/>
          </a:p>
          <a:p>
            <a:pPr lvl="4" indent="384048" defTabSz="270034">
              <a:defRPr sz="5600">
                <a:latin typeface="Gill Sans SemiBold"/>
                <a:ea typeface="Gill Sans SemiBold"/>
                <a:cs typeface="Gill Sans SemiBold"/>
                <a:sym typeface="Gill Sans SemiBold"/>
              </a:defRPr>
            </a:pPr>
            <a:r>
              <a:rPr sz="1050"/>
              <a:t>                                   </a:t>
            </a:r>
          </a:p>
        </p:txBody>
      </p:sp>
      <p:pic>
        <p:nvPicPr>
          <p:cNvPr id="1612" name="Picture 1611"/>
          <p:cNvPicPr>
            <a:picLocks/>
          </p:cNvPicPr>
          <p:nvPr/>
        </p:nvPicPr>
        <p:blipFill>
          <a:blip r:embed="rId3">
            <a:extLst/>
          </a:blip>
          <a:stretch>
            <a:fillRect/>
          </a:stretch>
        </p:blipFill>
        <p:spPr>
          <a:xfrm rot="18688376">
            <a:off x="1651890" y="3295064"/>
            <a:ext cx="6894133" cy="310406"/>
          </a:xfrm>
          <a:prstGeom prst="rect">
            <a:avLst/>
          </a:prstGeom>
          <a:effectLst>
            <a:outerShdw blurRad="63500" dist="25400" dir="5400000" rotWithShape="0">
              <a:srgbClr val="000000">
                <a:alpha val="38000"/>
              </a:srgbClr>
            </a:outerShdw>
          </a:effectLst>
        </p:spPr>
      </p:pic>
      <p:sp>
        <p:nvSpPr>
          <p:cNvPr id="1613" name="Shape 1613"/>
          <p:cNvSpPr/>
          <p:nvPr/>
        </p:nvSpPr>
        <p:spPr>
          <a:xfrm>
            <a:off x="7238414" y="0"/>
            <a:ext cx="1905586" cy="763286"/>
          </a:xfrm>
          <a:prstGeom prst="rect">
            <a:avLst/>
          </a:prstGeom>
          <a:ln w="25400">
            <a:miter lim="400000"/>
          </a:ln>
          <a:extLst>
            <a:ext uri="{C572A759-6A51-4108-AA02-DFA0A04FC94B}">
              <ma14:wrappingTextBoxFlag xmlns="" xmlns:ma14="http://schemas.microsoft.com/office/mac/drawingml/2011/main" val="1"/>
            </a:ext>
          </a:extLst>
        </p:spPr>
        <p:txBody>
          <a:bodyPr wrap="none" lIns="42672" tIns="42672" rIns="42672" bIns="42672">
            <a:spAutoFit/>
          </a:bodyPr>
          <a:lstStyle>
            <a:lvl1pPr defTabSz="642937">
              <a:defRPr sz="12400" b="1"/>
            </a:lvl1pPr>
          </a:lstStyle>
          <a:p>
            <a:r>
              <a:rPr sz="4400"/>
              <a:t>Summit</a:t>
            </a:r>
          </a:p>
        </p:txBody>
      </p:sp>
      <p:sp>
        <p:nvSpPr>
          <p:cNvPr id="1614" name="Shape 1614"/>
          <p:cNvSpPr/>
          <p:nvPr/>
        </p:nvSpPr>
        <p:spPr>
          <a:xfrm>
            <a:off x="0" y="6094714"/>
            <a:ext cx="2683929" cy="763286"/>
          </a:xfrm>
          <a:prstGeom prst="rect">
            <a:avLst/>
          </a:prstGeom>
          <a:ln w="25400">
            <a:miter lim="400000"/>
          </a:ln>
          <a:extLst>
            <a:ext uri="{C572A759-6A51-4108-AA02-DFA0A04FC94B}">
              <ma14:wrappingTextBoxFlag xmlns="" xmlns:ma14="http://schemas.microsoft.com/office/mac/drawingml/2011/main" val="1"/>
            </a:ext>
          </a:extLst>
        </p:spPr>
        <p:txBody>
          <a:bodyPr wrap="square" lIns="42672" tIns="42672" rIns="42672" bIns="42672">
            <a:spAutoFit/>
          </a:bodyPr>
          <a:lstStyle>
            <a:lvl1pPr algn="ctr" defTabSz="642937">
              <a:defRPr sz="11100" b="1"/>
            </a:lvl1pPr>
          </a:lstStyle>
          <a:p>
            <a:r>
              <a:rPr sz="4400"/>
              <a:t>Base Camp</a:t>
            </a:r>
          </a:p>
        </p:txBody>
      </p:sp>
      <p:sp>
        <p:nvSpPr>
          <p:cNvPr id="14" name="TextBox 13"/>
          <p:cNvSpPr txBox="1"/>
          <p:nvPr/>
        </p:nvSpPr>
        <p:spPr>
          <a:xfrm>
            <a:off x="3031947" y="5767696"/>
            <a:ext cx="4464496" cy="369332"/>
          </a:xfrm>
          <a:prstGeom prst="rect">
            <a:avLst/>
          </a:prstGeom>
          <a:noFill/>
        </p:spPr>
        <p:txBody>
          <a:bodyPr wrap="square" rtlCol="0">
            <a:spAutoFit/>
          </a:bodyPr>
          <a:lstStyle/>
          <a:p>
            <a:r>
              <a:rPr lang="en-GB" dirty="0" smtClean="0"/>
              <a:t>“</a:t>
            </a:r>
            <a:r>
              <a:rPr lang="en-GB" b="1" dirty="0" smtClean="0"/>
              <a:t>FIX UP” Motivation Speaker Tomorrow P5</a:t>
            </a:r>
            <a:endParaRPr lang="en-GB" b="1" dirty="0"/>
          </a:p>
        </p:txBody>
      </p:sp>
      <p:sp>
        <p:nvSpPr>
          <p:cNvPr id="15" name="TextBox 14"/>
          <p:cNvSpPr txBox="1"/>
          <p:nvPr/>
        </p:nvSpPr>
        <p:spPr>
          <a:xfrm>
            <a:off x="-18256" y="5166484"/>
            <a:ext cx="3419872" cy="369332"/>
          </a:xfrm>
          <a:prstGeom prst="rect">
            <a:avLst/>
          </a:prstGeom>
          <a:noFill/>
        </p:spPr>
        <p:txBody>
          <a:bodyPr wrap="square" rtlCol="0">
            <a:spAutoFit/>
          </a:bodyPr>
          <a:lstStyle/>
          <a:p>
            <a:r>
              <a:rPr lang="en-GB" b="1" dirty="0" smtClean="0"/>
              <a:t>“Revision Cracked” Seminar 04/10</a:t>
            </a:r>
            <a:endParaRPr lang="en-GB" b="1" dirty="0"/>
          </a:p>
        </p:txBody>
      </p:sp>
      <p:sp>
        <p:nvSpPr>
          <p:cNvPr id="16" name="TextBox 15"/>
          <p:cNvSpPr txBox="1"/>
          <p:nvPr/>
        </p:nvSpPr>
        <p:spPr>
          <a:xfrm>
            <a:off x="451681" y="5810187"/>
            <a:ext cx="4464496" cy="369332"/>
          </a:xfrm>
          <a:prstGeom prst="rect">
            <a:avLst/>
          </a:prstGeom>
          <a:noFill/>
        </p:spPr>
        <p:txBody>
          <a:bodyPr wrap="square" rtlCol="0">
            <a:spAutoFit/>
          </a:bodyPr>
          <a:lstStyle/>
          <a:p>
            <a:r>
              <a:rPr lang="en-GB" b="1" dirty="0" smtClean="0"/>
              <a:t>RAG Rated Performance</a:t>
            </a:r>
            <a:endParaRPr lang="en-GB" b="1" dirty="0"/>
          </a:p>
        </p:txBody>
      </p:sp>
      <p:sp>
        <p:nvSpPr>
          <p:cNvPr id="17" name="TextBox 16"/>
          <p:cNvSpPr txBox="1"/>
          <p:nvPr/>
        </p:nvSpPr>
        <p:spPr>
          <a:xfrm>
            <a:off x="4407565" y="4112225"/>
            <a:ext cx="4464496" cy="369332"/>
          </a:xfrm>
          <a:prstGeom prst="rect">
            <a:avLst/>
          </a:prstGeom>
          <a:noFill/>
        </p:spPr>
        <p:txBody>
          <a:bodyPr wrap="square" rtlCol="0">
            <a:spAutoFit/>
          </a:bodyPr>
          <a:lstStyle/>
          <a:p>
            <a:r>
              <a:rPr lang="en-GB" b="1" dirty="0" smtClean="0"/>
              <a:t>Starting 28</a:t>
            </a:r>
            <a:r>
              <a:rPr lang="en-GB" b="1" baseline="30000" dirty="0" smtClean="0"/>
              <a:t>th</a:t>
            </a:r>
            <a:r>
              <a:rPr lang="en-GB" b="1" dirty="0" smtClean="0"/>
              <a:t> November PPE’s (Blind Mocks)</a:t>
            </a:r>
            <a:endParaRPr lang="en-GB" b="1" dirty="0"/>
          </a:p>
        </p:txBody>
      </p:sp>
      <p:sp>
        <p:nvSpPr>
          <p:cNvPr id="18" name="TextBox 17"/>
          <p:cNvSpPr txBox="1"/>
          <p:nvPr/>
        </p:nvSpPr>
        <p:spPr>
          <a:xfrm>
            <a:off x="325672" y="4787860"/>
            <a:ext cx="4464496" cy="369332"/>
          </a:xfrm>
          <a:prstGeom prst="rect">
            <a:avLst/>
          </a:prstGeom>
          <a:noFill/>
        </p:spPr>
        <p:txBody>
          <a:bodyPr wrap="square" rtlCol="0">
            <a:spAutoFit/>
          </a:bodyPr>
          <a:lstStyle/>
          <a:p>
            <a:r>
              <a:rPr lang="en-GB" b="1" dirty="0" smtClean="0"/>
              <a:t>Half Term School – 22/10 – 29/10</a:t>
            </a:r>
            <a:endParaRPr lang="en-GB" b="1" dirty="0"/>
          </a:p>
        </p:txBody>
      </p:sp>
      <p:sp>
        <p:nvSpPr>
          <p:cNvPr id="19" name="TextBox 18"/>
          <p:cNvSpPr txBox="1"/>
          <p:nvPr/>
        </p:nvSpPr>
        <p:spPr>
          <a:xfrm>
            <a:off x="2843808" y="6165304"/>
            <a:ext cx="4464496" cy="369332"/>
          </a:xfrm>
          <a:prstGeom prst="rect">
            <a:avLst/>
          </a:prstGeom>
          <a:noFill/>
        </p:spPr>
        <p:txBody>
          <a:bodyPr wrap="square" rtlCol="0">
            <a:spAutoFit/>
          </a:bodyPr>
          <a:lstStyle/>
          <a:p>
            <a:r>
              <a:rPr lang="en-GB" b="1" dirty="0" smtClean="0"/>
              <a:t>HT Personalised Intervention Timetables</a:t>
            </a:r>
            <a:endParaRPr lang="en-GB" b="1" dirty="0"/>
          </a:p>
        </p:txBody>
      </p:sp>
      <p:sp>
        <p:nvSpPr>
          <p:cNvPr id="20" name="TextBox 19"/>
          <p:cNvSpPr txBox="1"/>
          <p:nvPr/>
        </p:nvSpPr>
        <p:spPr>
          <a:xfrm>
            <a:off x="3977857" y="4676915"/>
            <a:ext cx="4464496" cy="369332"/>
          </a:xfrm>
          <a:prstGeom prst="rect">
            <a:avLst/>
          </a:prstGeom>
          <a:noFill/>
        </p:spPr>
        <p:txBody>
          <a:bodyPr wrap="square" rtlCol="0">
            <a:spAutoFit/>
          </a:bodyPr>
          <a:lstStyle/>
          <a:p>
            <a:r>
              <a:rPr lang="en-GB" b="1" dirty="0" smtClean="0"/>
              <a:t>01/11 – Mentoring Programme Begins</a:t>
            </a:r>
            <a:endParaRPr lang="en-GB" b="1" dirty="0"/>
          </a:p>
        </p:txBody>
      </p:sp>
      <p:sp>
        <p:nvSpPr>
          <p:cNvPr id="21" name="TextBox 20"/>
          <p:cNvSpPr txBox="1"/>
          <p:nvPr/>
        </p:nvSpPr>
        <p:spPr>
          <a:xfrm>
            <a:off x="1331640" y="4314443"/>
            <a:ext cx="4464496" cy="369332"/>
          </a:xfrm>
          <a:prstGeom prst="rect">
            <a:avLst/>
          </a:prstGeom>
          <a:noFill/>
        </p:spPr>
        <p:txBody>
          <a:bodyPr wrap="square" rtlCol="0">
            <a:spAutoFit/>
          </a:bodyPr>
          <a:lstStyle/>
          <a:p>
            <a:r>
              <a:rPr lang="en-GB" b="1" dirty="0" smtClean="0"/>
              <a:t>Wave 2 Intervention 07/11</a:t>
            </a:r>
            <a:endParaRPr lang="en-GB" b="1" dirty="0"/>
          </a:p>
        </p:txBody>
      </p:sp>
      <p:sp>
        <p:nvSpPr>
          <p:cNvPr id="22" name="TextBox 21"/>
          <p:cNvSpPr txBox="1"/>
          <p:nvPr/>
        </p:nvSpPr>
        <p:spPr>
          <a:xfrm>
            <a:off x="3563888" y="5157192"/>
            <a:ext cx="4464496" cy="369332"/>
          </a:xfrm>
          <a:prstGeom prst="rect">
            <a:avLst/>
          </a:prstGeom>
          <a:noFill/>
        </p:spPr>
        <p:txBody>
          <a:bodyPr wrap="square" rtlCol="0">
            <a:spAutoFit/>
          </a:bodyPr>
          <a:lstStyle/>
          <a:p>
            <a:r>
              <a:rPr lang="en-GB" b="1" dirty="0" smtClean="0"/>
              <a:t>19/10 – Data Collection 1</a:t>
            </a:r>
            <a:endParaRPr lang="en-GB" b="1" dirty="0"/>
          </a:p>
        </p:txBody>
      </p:sp>
      <p:sp>
        <p:nvSpPr>
          <p:cNvPr id="23" name="TextBox 22"/>
          <p:cNvSpPr txBox="1"/>
          <p:nvPr/>
        </p:nvSpPr>
        <p:spPr>
          <a:xfrm>
            <a:off x="2192216" y="3742893"/>
            <a:ext cx="4464496" cy="369332"/>
          </a:xfrm>
          <a:prstGeom prst="rect">
            <a:avLst/>
          </a:prstGeom>
          <a:noFill/>
        </p:spPr>
        <p:txBody>
          <a:bodyPr wrap="square" rtlCol="0">
            <a:spAutoFit/>
          </a:bodyPr>
          <a:lstStyle/>
          <a:p>
            <a:r>
              <a:rPr lang="en-GB" b="1" dirty="0" smtClean="0"/>
              <a:t>Parents Evening 08/12</a:t>
            </a:r>
            <a:endParaRPr lang="en-GB" b="1" dirty="0"/>
          </a:p>
        </p:txBody>
      </p:sp>
      <p:sp>
        <p:nvSpPr>
          <p:cNvPr id="25" name="TextBox 24"/>
          <p:cNvSpPr txBox="1"/>
          <p:nvPr/>
        </p:nvSpPr>
        <p:spPr>
          <a:xfrm>
            <a:off x="5076056" y="3460358"/>
            <a:ext cx="4464496" cy="369332"/>
          </a:xfrm>
          <a:prstGeom prst="rect">
            <a:avLst/>
          </a:prstGeom>
          <a:noFill/>
        </p:spPr>
        <p:txBody>
          <a:bodyPr wrap="square" rtlCol="0">
            <a:spAutoFit/>
          </a:bodyPr>
          <a:lstStyle/>
          <a:p>
            <a:r>
              <a:rPr lang="en-GB" b="1" dirty="0" smtClean="0"/>
              <a:t>14/12 – Data Collection 2</a:t>
            </a:r>
            <a:endParaRPr lang="en-GB" b="1" dirty="0"/>
          </a:p>
        </p:txBody>
      </p:sp>
      <p:sp>
        <p:nvSpPr>
          <p:cNvPr id="26" name="TextBox 25"/>
          <p:cNvSpPr txBox="1"/>
          <p:nvPr/>
        </p:nvSpPr>
        <p:spPr>
          <a:xfrm>
            <a:off x="1341964" y="3110213"/>
            <a:ext cx="4464496" cy="369332"/>
          </a:xfrm>
          <a:prstGeom prst="rect">
            <a:avLst/>
          </a:prstGeom>
          <a:noFill/>
        </p:spPr>
        <p:txBody>
          <a:bodyPr wrap="square" rtlCol="0">
            <a:spAutoFit/>
          </a:bodyPr>
          <a:lstStyle/>
          <a:p>
            <a:r>
              <a:rPr lang="en-GB" b="1" dirty="0" smtClean="0"/>
              <a:t>Early January 2017 – PPE Results Day</a:t>
            </a:r>
            <a:endParaRPr lang="en-GB" b="1" dirty="0"/>
          </a:p>
        </p:txBody>
      </p:sp>
      <p:sp>
        <p:nvSpPr>
          <p:cNvPr id="27" name="TextBox 26"/>
          <p:cNvSpPr txBox="1"/>
          <p:nvPr/>
        </p:nvSpPr>
        <p:spPr>
          <a:xfrm>
            <a:off x="5556309" y="2854597"/>
            <a:ext cx="4464496" cy="369332"/>
          </a:xfrm>
          <a:prstGeom prst="rect">
            <a:avLst/>
          </a:prstGeom>
          <a:noFill/>
        </p:spPr>
        <p:txBody>
          <a:bodyPr wrap="square" rtlCol="0">
            <a:spAutoFit/>
          </a:bodyPr>
          <a:lstStyle/>
          <a:p>
            <a:r>
              <a:rPr lang="en-GB" b="1" dirty="0" smtClean="0"/>
              <a:t>Wave 2 Intervention 13/01</a:t>
            </a:r>
            <a:endParaRPr lang="en-GB" b="1" dirty="0"/>
          </a:p>
        </p:txBody>
      </p:sp>
      <p:sp>
        <p:nvSpPr>
          <p:cNvPr id="28" name="TextBox 27"/>
          <p:cNvSpPr txBox="1"/>
          <p:nvPr/>
        </p:nvSpPr>
        <p:spPr>
          <a:xfrm>
            <a:off x="3095330" y="2485265"/>
            <a:ext cx="4464496" cy="369332"/>
          </a:xfrm>
          <a:prstGeom prst="rect">
            <a:avLst/>
          </a:prstGeom>
          <a:noFill/>
        </p:spPr>
        <p:txBody>
          <a:bodyPr wrap="square" rtlCol="0">
            <a:spAutoFit/>
          </a:bodyPr>
          <a:lstStyle/>
          <a:p>
            <a:r>
              <a:rPr lang="en-GB" b="1" dirty="0" smtClean="0"/>
              <a:t>08/02 – Data Collection 3</a:t>
            </a:r>
            <a:endParaRPr lang="en-GB" b="1" dirty="0"/>
          </a:p>
        </p:txBody>
      </p:sp>
      <p:sp>
        <p:nvSpPr>
          <p:cNvPr id="29" name="TextBox 28"/>
          <p:cNvSpPr txBox="1"/>
          <p:nvPr/>
        </p:nvSpPr>
        <p:spPr>
          <a:xfrm>
            <a:off x="5997084" y="2328425"/>
            <a:ext cx="4464496" cy="369332"/>
          </a:xfrm>
          <a:prstGeom prst="rect">
            <a:avLst/>
          </a:prstGeom>
          <a:noFill/>
        </p:spPr>
        <p:txBody>
          <a:bodyPr wrap="square" rtlCol="0">
            <a:spAutoFit/>
          </a:bodyPr>
          <a:lstStyle/>
          <a:p>
            <a:r>
              <a:rPr lang="en-GB" b="1" dirty="0" smtClean="0"/>
              <a:t>Half Term School 13/02 – 17/02</a:t>
            </a:r>
            <a:endParaRPr lang="en-GB" b="1" dirty="0"/>
          </a:p>
        </p:txBody>
      </p:sp>
      <p:sp>
        <p:nvSpPr>
          <p:cNvPr id="30" name="TextBox 29"/>
          <p:cNvSpPr txBox="1"/>
          <p:nvPr/>
        </p:nvSpPr>
        <p:spPr>
          <a:xfrm>
            <a:off x="6516216" y="1784681"/>
            <a:ext cx="4464496" cy="369332"/>
          </a:xfrm>
          <a:prstGeom prst="rect">
            <a:avLst/>
          </a:prstGeom>
          <a:noFill/>
        </p:spPr>
        <p:txBody>
          <a:bodyPr wrap="square" rtlCol="0">
            <a:spAutoFit/>
          </a:bodyPr>
          <a:lstStyle/>
          <a:p>
            <a:r>
              <a:rPr lang="en-GB" b="1" dirty="0" smtClean="0"/>
              <a:t>March PPE’s (Blind Mocks)</a:t>
            </a:r>
            <a:endParaRPr lang="en-GB" b="1" dirty="0"/>
          </a:p>
        </p:txBody>
      </p:sp>
      <p:sp>
        <p:nvSpPr>
          <p:cNvPr id="31" name="TextBox 30"/>
          <p:cNvSpPr txBox="1"/>
          <p:nvPr/>
        </p:nvSpPr>
        <p:spPr>
          <a:xfrm>
            <a:off x="3715010" y="1456638"/>
            <a:ext cx="4464496" cy="369332"/>
          </a:xfrm>
          <a:prstGeom prst="rect">
            <a:avLst/>
          </a:prstGeom>
          <a:noFill/>
        </p:spPr>
        <p:txBody>
          <a:bodyPr wrap="square" rtlCol="0">
            <a:spAutoFit/>
          </a:bodyPr>
          <a:lstStyle/>
          <a:p>
            <a:r>
              <a:rPr lang="en-GB" b="1" dirty="0" smtClean="0"/>
              <a:t>Easter School – 03/04 -13/04</a:t>
            </a:r>
            <a:endParaRPr lang="en-GB" b="1" dirty="0"/>
          </a:p>
        </p:txBody>
      </p:sp>
      <p:sp>
        <p:nvSpPr>
          <p:cNvPr id="32" name="TextBox 31"/>
          <p:cNvSpPr txBox="1"/>
          <p:nvPr/>
        </p:nvSpPr>
        <p:spPr>
          <a:xfrm>
            <a:off x="3548811" y="1950848"/>
            <a:ext cx="4464496" cy="369332"/>
          </a:xfrm>
          <a:prstGeom prst="rect">
            <a:avLst/>
          </a:prstGeom>
          <a:noFill/>
        </p:spPr>
        <p:txBody>
          <a:bodyPr wrap="square" rtlCol="0">
            <a:spAutoFit/>
          </a:bodyPr>
          <a:lstStyle/>
          <a:p>
            <a:r>
              <a:rPr lang="en-GB" b="1" dirty="0" smtClean="0"/>
              <a:t>22/03 – Data Collection 4</a:t>
            </a:r>
            <a:endParaRPr lang="en-GB" b="1" dirty="0"/>
          </a:p>
        </p:txBody>
      </p:sp>
      <p:sp>
        <p:nvSpPr>
          <p:cNvPr id="33" name="TextBox 32"/>
          <p:cNvSpPr txBox="1"/>
          <p:nvPr/>
        </p:nvSpPr>
        <p:spPr>
          <a:xfrm>
            <a:off x="4502510" y="1122965"/>
            <a:ext cx="4464496" cy="369332"/>
          </a:xfrm>
          <a:prstGeom prst="rect">
            <a:avLst/>
          </a:prstGeom>
          <a:noFill/>
        </p:spPr>
        <p:txBody>
          <a:bodyPr wrap="square" rtlCol="0">
            <a:spAutoFit/>
          </a:bodyPr>
          <a:lstStyle/>
          <a:p>
            <a:r>
              <a:rPr lang="en-GB" b="1" dirty="0" smtClean="0"/>
              <a:t>Half Term School –May</a:t>
            </a:r>
            <a:endParaRPr lang="en-GB" b="1" dirty="0"/>
          </a:p>
        </p:txBody>
      </p:sp>
      <p:sp>
        <p:nvSpPr>
          <p:cNvPr id="34" name="TextBox 33"/>
          <p:cNvSpPr txBox="1"/>
          <p:nvPr/>
        </p:nvSpPr>
        <p:spPr>
          <a:xfrm>
            <a:off x="4502510" y="738374"/>
            <a:ext cx="4464496" cy="369332"/>
          </a:xfrm>
          <a:prstGeom prst="rect">
            <a:avLst/>
          </a:prstGeom>
          <a:noFill/>
        </p:spPr>
        <p:txBody>
          <a:bodyPr wrap="square" rtlCol="0">
            <a:spAutoFit/>
          </a:bodyPr>
          <a:lstStyle/>
          <a:p>
            <a:r>
              <a:rPr lang="en-GB" b="1" dirty="0" smtClean="0"/>
              <a:t>Personalised  Timetables</a:t>
            </a:r>
            <a:endParaRPr lang="en-GB" b="1" dirty="0"/>
          </a:p>
        </p:txBody>
      </p:sp>
      <p:pic>
        <p:nvPicPr>
          <p:cNvPr id="35"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57" y="549118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69582"/>
      </p:ext>
    </p:extLst>
  </p:cSld>
  <p:clrMapOvr>
    <a:masterClrMapping/>
  </p:clrMapOvr>
  <p:transition spd="slow"/>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466" y="404813"/>
            <a:ext cx="6172200" cy="1143000"/>
          </a:xfrm>
        </p:spPr>
        <p:txBody>
          <a:bodyPr/>
          <a:lstStyle/>
          <a:p>
            <a:pPr>
              <a:defRPr/>
            </a:pPr>
            <a:r>
              <a:rPr lang="en-GB" b="1" dirty="0" smtClean="0"/>
              <a:t>Revision Techniques</a:t>
            </a:r>
            <a:endParaRPr lang="en-GB" b="1" dirty="0"/>
          </a:p>
        </p:txBody>
      </p:sp>
      <p:pic>
        <p:nvPicPr>
          <p:cNvPr id="24581" name="Picture 5" descr="post-it-note"/>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190" y="4882572"/>
            <a:ext cx="1889522"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08" y="32777"/>
            <a:ext cx="1307592" cy="1289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3796" y="1556792"/>
            <a:ext cx="7734628" cy="646331"/>
          </a:xfrm>
          <a:prstGeom prst="rect">
            <a:avLst/>
          </a:prstGeom>
          <a:noFill/>
        </p:spPr>
        <p:txBody>
          <a:bodyPr wrap="square" rtlCol="0">
            <a:spAutoFit/>
          </a:bodyPr>
          <a:lstStyle/>
          <a:p>
            <a:pPr algn="ctr"/>
            <a:r>
              <a:rPr lang="en-GB" sz="3600" b="1" dirty="0" smtClean="0">
                <a:solidFill>
                  <a:srgbClr val="FF0000"/>
                </a:solidFill>
              </a:rPr>
              <a:t>How do I revise???</a:t>
            </a:r>
            <a:endParaRPr lang="en-GB" sz="3600" b="1" dirty="0">
              <a:solidFill>
                <a:srgbClr val="FF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19" y="2198997"/>
            <a:ext cx="1709993" cy="249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58777" y="2348880"/>
            <a:ext cx="6624736" cy="1815882"/>
          </a:xfrm>
          <a:prstGeom prst="rect">
            <a:avLst/>
          </a:prstGeom>
          <a:noFill/>
        </p:spPr>
        <p:txBody>
          <a:bodyPr wrap="square" rtlCol="0">
            <a:spAutoFit/>
          </a:bodyPr>
          <a:lstStyle/>
          <a:p>
            <a:pPr marL="285750" indent="-285750">
              <a:buFont typeface="Wingdings" panose="05000000000000000000" pitchFamily="2" charset="2"/>
              <a:buChar char="ü"/>
            </a:pPr>
            <a:r>
              <a:rPr lang="en-GB" sz="2800" b="1" dirty="0" smtClean="0"/>
              <a:t>“Revision Cracked” External Workshop 04/10 – Share with you techniques to utilise in preparation for the PPE’s (Mock Exams</a:t>
            </a:r>
            <a:r>
              <a:rPr lang="en-GB" b="1" dirty="0" smtClean="0"/>
              <a:t>)</a:t>
            </a:r>
            <a:endParaRPr lang="en-GB" b="1" dirty="0"/>
          </a:p>
        </p:txBody>
      </p:sp>
      <p:pic>
        <p:nvPicPr>
          <p:cNvPr id="1028" name="Picture 4" descr="http://www.trainingzone.co.uk/sites/default/files/u93239/Forgett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1" y="4164762"/>
            <a:ext cx="6471752" cy="269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476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466" y="404813"/>
            <a:ext cx="6172200" cy="1143000"/>
          </a:xfrm>
        </p:spPr>
        <p:txBody>
          <a:bodyPr/>
          <a:lstStyle/>
          <a:p>
            <a:pPr>
              <a:defRPr/>
            </a:pPr>
            <a:r>
              <a:rPr lang="en-GB" b="1" dirty="0" smtClean="0"/>
              <a:t>Revision Techniques</a:t>
            </a:r>
            <a:endParaRPr lang="en-GB" b="1" dirty="0"/>
          </a:p>
        </p:txBody>
      </p:sp>
      <p:sp>
        <p:nvSpPr>
          <p:cNvPr id="3" name="Content Placeholder 2"/>
          <p:cNvSpPr>
            <a:spLocks noGrp="1"/>
          </p:cNvSpPr>
          <p:nvPr>
            <p:ph idx="1"/>
          </p:nvPr>
        </p:nvSpPr>
        <p:spPr>
          <a:xfrm>
            <a:off x="53295" y="2780928"/>
            <a:ext cx="7218331" cy="4191528"/>
          </a:xfrm>
        </p:spPr>
        <p:txBody>
          <a:bodyPr>
            <a:normAutofit fontScale="92500" lnSpcReduction="10000"/>
          </a:bodyPr>
          <a:lstStyle/>
          <a:p>
            <a:pPr>
              <a:defRPr/>
            </a:pPr>
            <a:r>
              <a:rPr lang="en-GB" sz="2400" b="1" dirty="0">
                <a:solidFill>
                  <a:prstClr val="black"/>
                </a:solidFill>
              </a:rPr>
              <a:t>Different revision techniques work for different people. The student must find the strategies that work best for them. Simply reading over their notes is not revising. They need to do something with the information.</a:t>
            </a:r>
          </a:p>
          <a:p>
            <a:pPr>
              <a:defRPr/>
            </a:pPr>
            <a:endParaRPr lang="en-GB" sz="2400" b="1" dirty="0">
              <a:solidFill>
                <a:prstClr val="black"/>
              </a:solidFill>
              <a:latin typeface="Arial" pitchFamily="34" charset="0"/>
            </a:endParaRPr>
          </a:p>
          <a:p>
            <a:pPr marL="285750" indent="-285750">
              <a:buFont typeface="Arial" pitchFamily="34" charset="0"/>
              <a:buChar char="•"/>
              <a:defRPr/>
            </a:pPr>
            <a:r>
              <a:rPr lang="en-GB" sz="2400" b="1" dirty="0">
                <a:solidFill>
                  <a:prstClr val="black"/>
                </a:solidFill>
              </a:rPr>
              <a:t>Prompt cards</a:t>
            </a:r>
          </a:p>
          <a:p>
            <a:pPr marL="285750" indent="-285750">
              <a:buFont typeface="Arial" pitchFamily="34" charset="0"/>
              <a:buChar char="•"/>
              <a:defRPr/>
            </a:pPr>
            <a:r>
              <a:rPr lang="en-GB" sz="2400" b="1" dirty="0">
                <a:solidFill>
                  <a:prstClr val="black"/>
                </a:solidFill>
              </a:rPr>
              <a:t>Mind maps</a:t>
            </a:r>
          </a:p>
          <a:p>
            <a:pPr marL="285750" indent="-285750">
              <a:buFont typeface="Arial" pitchFamily="34" charset="0"/>
              <a:buChar char="•"/>
              <a:defRPr/>
            </a:pPr>
            <a:r>
              <a:rPr lang="en-GB" sz="2400" b="1" dirty="0">
                <a:solidFill>
                  <a:prstClr val="black"/>
                </a:solidFill>
              </a:rPr>
              <a:t>Post it notes</a:t>
            </a:r>
          </a:p>
          <a:p>
            <a:pPr marL="285750" indent="-285750">
              <a:buFont typeface="Arial" pitchFamily="34" charset="0"/>
              <a:buChar char="•"/>
              <a:defRPr/>
            </a:pPr>
            <a:r>
              <a:rPr lang="en-GB" sz="2400" b="1" dirty="0">
                <a:solidFill>
                  <a:prstClr val="black"/>
                </a:solidFill>
              </a:rPr>
              <a:t>Summary tables &amp; grids</a:t>
            </a:r>
          </a:p>
          <a:p>
            <a:pPr marL="285750" indent="-285750">
              <a:buFont typeface="Arial" pitchFamily="34" charset="0"/>
              <a:buChar char="•"/>
              <a:defRPr/>
            </a:pPr>
            <a:r>
              <a:rPr lang="en-GB" sz="2400" b="1" dirty="0" smtClean="0">
                <a:solidFill>
                  <a:prstClr val="black"/>
                </a:solidFill>
              </a:rPr>
              <a:t>Teach </a:t>
            </a:r>
            <a:r>
              <a:rPr lang="en-GB" sz="2400" b="1" dirty="0">
                <a:solidFill>
                  <a:prstClr val="black"/>
                </a:solidFill>
              </a:rPr>
              <a:t>someone else</a:t>
            </a:r>
          </a:p>
          <a:p>
            <a:pPr marL="285750" indent="-285750">
              <a:buFont typeface="Arial" pitchFamily="34" charset="0"/>
              <a:buChar char="•"/>
              <a:defRPr/>
            </a:pPr>
            <a:r>
              <a:rPr lang="en-GB" sz="2400" b="1" dirty="0">
                <a:solidFill>
                  <a:prstClr val="black"/>
                </a:solidFill>
              </a:rPr>
              <a:t>Memory games</a:t>
            </a:r>
          </a:p>
          <a:p>
            <a:pPr>
              <a:defRPr/>
            </a:pPr>
            <a:endParaRPr lang="en-GB" dirty="0"/>
          </a:p>
        </p:txBody>
      </p:sp>
      <p:pic>
        <p:nvPicPr>
          <p:cNvPr id="24581" name="Picture 5" descr="post-it-note"/>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71626" y="1546780"/>
            <a:ext cx="1889522"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mindmapguidl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4437112"/>
            <a:ext cx="3686316" cy="179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408" y="32777"/>
            <a:ext cx="1307592" cy="1289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7504" y="1546780"/>
            <a:ext cx="7488832" cy="954107"/>
          </a:xfrm>
          <a:prstGeom prst="rect">
            <a:avLst/>
          </a:prstGeom>
          <a:noFill/>
        </p:spPr>
        <p:txBody>
          <a:bodyPr wrap="square" rtlCol="0">
            <a:spAutoFit/>
          </a:bodyPr>
          <a:lstStyle/>
          <a:p>
            <a:pPr marL="285750" indent="-285750">
              <a:buFont typeface="Wingdings" panose="05000000000000000000" pitchFamily="2" charset="2"/>
              <a:buChar char="ü"/>
            </a:pPr>
            <a:r>
              <a:rPr lang="en-GB" sz="2800" b="1" dirty="0" smtClean="0">
                <a:solidFill>
                  <a:srgbClr val="FF0000"/>
                </a:solidFill>
              </a:rPr>
              <a:t>45 Different revision techniques (Are there 4/5 that work for you?)</a:t>
            </a:r>
            <a:endParaRPr lang="en-GB" sz="2800" b="1" dirty="0">
              <a:solidFill>
                <a:srgbClr val="FF0000"/>
              </a:solidFill>
            </a:endParaRPr>
          </a:p>
        </p:txBody>
      </p:sp>
    </p:spTree>
    <p:extLst>
      <p:ext uri="{BB962C8B-B14F-4D97-AF65-F5344CB8AC3E}">
        <p14:creationId xmlns:p14="http://schemas.microsoft.com/office/powerpoint/2010/main" val="36196529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0" y="1196975"/>
            <a:ext cx="6373416" cy="984250"/>
          </a:xfrm>
          <a:prstGeom prst="rect">
            <a:avLst/>
          </a:prstGeom>
        </p:spPr>
        <p:txBody>
          <a:bodyPr>
            <a:spAutoFit/>
          </a:bodyPr>
          <a:lstStyle/>
          <a:p>
            <a:pPr>
              <a:defRPr/>
            </a:pPr>
            <a:endParaRPr lang="en-GB" sz="2000" b="1" dirty="0">
              <a:solidFill>
                <a:prstClr val="black"/>
              </a:solidFill>
              <a:latin typeface="Arial" pitchFamily="34" charset="0"/>
            </a:endParaRPr>
          </a:p>
          <a:p>
            <a:pPr>
              <a:defRPr/>
            </a:pPr>
            <a:endParaRPr lang="en-GB" b="1" dirty="0">
              <a:solidFill>
                <a:prstClr val="black"/>
              </a:solidFill>
              <a:latin typeface="Arial" pitchFamily="34" charset="0"/>
            </a:endParaRPr>
          </a:p>
          <a:p>
            <a:pPr marL="571500" indent="-571500">
              <a:buFont typeface="Arial" pitchFamily="34" charset="0"/>
              <a:buChar char="•"/>
              <a:defRPr/>
            </a:pPr>
            <a:endParaRPr lang="en-GB" sz="2000" b="1" dirty="0">
              <a:solidFill>
                <a:prstClr val="black"/>
              </a:solidFill>
              <a:latin typeface="Arial" pitchFamily="34" charset="0"/>
            </a:endParaRPr>
          </a:p>
        </p:txBody>
      </p:sp>
      <p:sp>
        <p:nvSpPr>
          <p:cNvPr id="3" name="Title 2"/>
          <p:cNvSpPr>
            <a:spLocks noGrp="1"/>
          </p:cNvSpPr>
          <p:nvPr>
            <p:ph type="title"/>
          </p:nvPr>
        </p:nvSpPr>
        <p:spPr>
          <a:xfrm>
            <a:off x="114331" y="-44971"/>
            <a:ext cx="9002254" cy="1143000"/>
          </a:xfrm>
        </p:spPr>
        <p:txBody>
          <a:bodyPr>
            <a:noAutofit/>
          </a:bodyPr>
          <a:lstStyle/>
          <a:p>
            <a:pPr>
              <a:defRPr/>
            </a:pPr>
            <a:r>
              <a:rPr lang="en-GB" b="1" dirty="0" smtClean="0"/>
              <a:t>Revision Timetables: Working Smartly</a:t>
            </a:r>
            <a:endParaRPr lang="en-GB" b="1" dirty="0"/>
          </a:p>
        </p:txBody>
      </p:sp>
      <p:sp>
        <p:nvSpPr>
          <p:cNvPr id="27652" name="Content Placeholder 3"/>
          <p:cNvSpPr>
            <a:spLocks noGrp="1"/>
          </p:cNvSpPr>
          <p:nvPr>
            <p:ph idx="1"/>
          </p:nvPr>
        </p:nvSpPr>
        <p:spPr bwMode="auto">
          <a:xfrm>
            <a:off x="419695" y="1484784"/>
            <a:ext cx="8293894" cy="219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Char char="•"/>
            </a:pPr>
            <a:r>
              <a:rPr lang="en-GB" altLang="en-US" sz="2400" b="1" dirty="0" smtClean="0">
                <a:solidFill>
                  <a:srgbClr val="000000"/>
                </a:solidFill>
              </a:rPr>
              <a:t>A revision timetable will help your son or daughter plan their time and achieve the most - </a:t>
            </a:r>
            <a:r>
              <a:rPr lang="en-GB" altLang="en-US" sz="2400" b="1" i="1" dirty="0" smtClean="0">
                <a:solidFill>
                  <a:srgbClr val="000000"/>
                </a:solidFill>
              </a:rPr>
              <a:t>avoid last minute panics and cramming.</a:t>
            </a:r>
          </a:p>
          <a:p>
            <a:pPr>
              <a:buFont typeface="Arial" panose="020B0604020202020204" pitchFamily="34" charset="0"/>
              <a:buChar char="•"/>
            </a:pPr>
            <a:r>
              <a:rPr lang="en-GB" altLang="en-US" sz="2400" b="1" dirty="0" smtClean="0">
                <a:solidFill>
                  <a:srgbClr val="000000"/>
                </a:solidFill>
              </a:rPr>
              <a:t>Be honest &amp; realistic – do they work best in the mornings, afternoons or evenings?</a:t>
            </a:r>
          </a:p>
          <a:p>
            <a:endParaRPr lang="en-GB" altLang="en-US" dirty="0" smtClean="0"/>
          </a:p>
        </p:txBody>
      </p:sp>
      <p:pic>
        <p:nvPicPr>
          <p:cNvPr id="2765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573016"/>
            <a:ext cx="546811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96136" y="3585104"/>
            <a:ext cx="3291649" cy="1631216"/>
          </a:xfrm>
          <a:prstGeom prst="rect">
            <a:avLst/>
          </a:prstGeom>
          <a:solidFill>
            <a:schemeClr val="accent1">
              <a:lumMod val="20000"/>
              <a:lumOff val="80000"/>
            </a:schemeClr>
          </a:solidFill>
          <a:ln>
            <a:solidFill>
              <a:schemeClr val="tx1"/>
            </a:solidFill>
          </a:ln>
        </p:spPr>
        <p:txBody>
          <a:bodyPr wrap="square">
            <a:spAutoFit/>
          </a:bodyPr>
          <a:lstStyle/>
          <a:p>
            <a:pPr>
              <a:buFont typeface="Arial" pitchFamily="34" charset="0"/>
              <a:buChar char="•"/>
              <a:defRPr/>
            </a:pPr>
            <a:r>
              <a:rPr lang="en-GB" sz="2000" b="1" dirty="0">
                <a:solidFill>
                  <a:prstClr val="black"/>
                </a:solidFill>
              </a:rPr>
              <a:t>Plan in breaks for regular hobbies.</a:t>
            </a:r>
          </a:p>
          <a:p>
            <a:pPr>
              <a:buFont typeface="Arial" pitchFamily="34" charset="0"/>
              <a:buChar char="•"/>
              <a:defRPr/>
            </a:pPr>
            <a:r>
              <a:rPr lang="en-GB" sz="2000" b="1" dirty="0">
                <a:solidFill>
                  <a:prstClr val="black"/>
                </a:solidFill>
              </a:rPr>
              <a:t>Incentivise &amp; reward.</a:t>
            </a:r>
          </a:p>
          <a:p>
            <a:pPr>
              <a:buFont typeface="Arial" pitchFamily="34" charset="0"/>
              <a:buChar char="•"/>
              <a:defRPr/>
            </a:pPr>
            <a:r>
              <a:rPr lang="en-GB" sz="2000" b="1" dirty="0">
                <a:solidFill>
                  <a:prstClr val="black"/>
                </a:solidFill>
              </a:rPr>
              <a:t>Keep each session between 45 – 60 minutes max</a:t>
            </a:r>
            <a:endParaRPr lang="en-GB" sz="2000" b="1" dirty="0"/>
          </a:p>
        </p:txBody>
      </p:sp>
      <p:sp>
        <p:nvSpPr>
          <p:cNvPr id="4" name="TextBox 3"/>
          <p:cNvSpPr txBox="1"/>
          <p:nvPr/>
        </p:nvSpPr>
        <p:spPr>
          <a:xfrm>
            <a:off x="0" y="781475"/>
            <a:ext cx="9540551" cy="523220"/>
          </a:xfrm>
          <a:prstGeom prst="rect">
            <a:avLst/>
          </a:prstGeom>
          <a:noFill/>
        </p:spPr>
        <p:txBody>
          <a:bodyPr wrap="square" rtlCol="0">
            <a:spAutoFit/>
          </a:bodyPr>
          <a:lstStyle/>
          <a:p>
            <a:pPr algn="ctr"/>
            <a:r>
              <a:rPr lang="en-GB" sz="2400" b="1" i="1" dirty="0" smtClean="0">
                <a:solidFill>
                  <a:srgbClr val="FF0000"/>
                </a:solidFill>
              </a:rPr>
              <a:t>It is WHAT you revise not the QUANTITY that delivers success</a:t>
            </a:r>
            <a:r>
              <a:rPr lang="en-GB" sz="2800" b="1" i="1" dirty="0" smtClean="0">
                <a:solidFill>
                  <a:srgbClr val="FF0000"/>
                </a:solidFill>
              </a:rPr>
              <a:t>.</a:t>
            </a:r>
            <a:endParaRPr lang="en-GB" sz="2800" b="1" i="1" dirty="0">
              <a:solidFill>
                <a:srgbClr val="FF0000"/>
              </a:solidFill>
            </a:endParaRPr>
          </a:p>
        </p:txBody>
      </p:sp>
      <p:pic>
        <p:nvPicPr>
          <p:cNvPr id="9"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7" y="5573528"/>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166" y="5519268"/>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78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5452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4400" b="1" dirty="0">
                <a:solidFill>
                  <a:srgbClr val="000000"/>
                </a:solidFill>
                <a:latin typeface="+mn-lt"/>
              </a:rPr>
              <a:t>Marginal </a:t>
            </a:r>
            <a:r>
              <a:rPr lang="en-GB" altLang="en-US" sz="4400" b="1" dirty="0" smtClean="0">
                <a:solidFill>
                  <a:srgbClr val="000000"/>
                </a:solidFill>
                <a:latin typeface="+mn-lt"/>
              </a:rPr>
              <a:t>Gains</a:t>
            </a:r>
            <a:endParaRPr lang="en-GB" altLang="en-US" sz="4400" b="1" dirty="0">
              <a:solidFill>
                <a:srgbClr val="000000"/>
              </a:solidFill>
              <a:latin typeface="+mn-lt"/>
            </a:endParaRPr>
          </a:p>
        </p:txBody>
      </p:sp>
      <p:sp>
        <p:nvSpPr>
          <p:cNvPr id="2" name="TextBox 1"/>
          <p:cNvSpPr txBox="1"/>
          <p:nvPr/>
        </p:nvSpPr>
        <p:spPr>
          <a:xfrm>
            <a:off x="-28331" y="2995211"/>
            <a:ext cx="9144000" cy="3139321"/>
          </a:xfrm>
          <a:prstGeom prst="rect">
            <a:avLst/>
          </a:prstGeom>
          <a:noFill/>
        </p:spPr>
        <p:txBody>
          <a:bodyPr wrap="square" rtlCol="0">
            <a:spAutoFit/>
          </a:bodyPr>
          <a:lstStyle/>
          <a:p>
            <a:pPr algn="ctr"/>
            <a:r>
              <a:rPr lang="en-GB" b="1" dirty="0" smtClean="0"/>
              <a:t>Sir David </a:t>
            </a:r>
            <a:r>
              <a:rPr lang="en-GB" b="1" dirty="0" err="1" smtClean="0"/>
              <a:t>Brailsford</a:t>
            </a:r>
            <a:r>
              <a:rPr lang="en-GB" b="1" dirty="0" smtClean="0"/>
              <a:t>,  Performance Director of British Cycling in the run-up to the 2012 Olympics,  developed the concept of ‘marginal gains’.</a:t>
            </a:r>
          </a:p>
          <a:p>
            <a:pPr algn="ctr"/>
            <a:endParaRPr lang="en-GB" b="1" dirty="0"/>
          </a:p>
          <a:p>
            <a:pPr algn="ctr"/>
            <a:r>
              <a:rPr lang="en-GB" b="1" dirty="0" smtClean="0"/>
              <a:t>To improve an athlete’s performance, the athlete simply has to make a 1% improvement, but in a number of areas.  When these marginal improvements combine, they compound to have a real effect on overall performance.</a:t>
            </a:r>
          </a:p>
          <a:p>
            <a:pPr algn="ctr"/>
            <a:endParaRPr lang="en-GB" b="1" dirty="0" smtClean="0"/>
          </a:p>
          <a:p>
            <a:pPr algn="ctr"/>
            <a:r>
              <a:rPr lang="en-GB" b="1" dirty="0" smtClean="0"/>
              <a:t>Taking this principle, and applying it to a student’s approach to their GCSEs, there are marginal gains that can be made in many areas.  An individual marginal gain has no impact, but when stacked together, they can make a real difference to a student’s grades.</a:t>
            </a:r>
          </a:p>
          <a:p>
            <a:pPr algn="ctr"/>
            <a:endParaRPr lang="en-GB" dirty="0"/>
          </a:p>
        </p:txBody>
      </p:sp>
      <p:pic>
        <p:nvPicPr>
          <p:cNvPr id="4"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195"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181" y="1266603"/>
            <a:ext cx="1399987" cy="93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854" y="1266603"/>
            <a:ext cx="1188933" cy="89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1136"/>
            <a:ext cx="1421298" cy="94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Image result for 1%"/>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185847"/>
            <a:ext cx="923269" cy="74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575" y="1255265"/>
            <a:ext cx="805583" cy="80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2409" y="1289772"/>
            <a:ext cx="13811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2488" y="34907"/>
            <a:ext cx="459024" cy="72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descr="Image result for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63543" y="1234245"/>
            <a:ext cx="769441" cy="7694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348880"/>
            <a:ext cx="8812088" cy="646331"/>
          </a:xfrm>
          <a:prstGeom prst="rect">
            <a:avLst/>
          </a:prstGeom>
          <a:noFill/>
        </p:spPr>
        <p:txBody>
          <a:bodyPr wrap="square" rtlCol="0">
            <a:spAutoFit/>
          </a:bodyPr>
          <a:lstStyle/>
          <a:p>
            <a:pPr algn="ctr"/>
            <a:r>
              <a:rPr lang="en-GB" sz="3600" b="1" dirty="0" smtClean="0">
                <a:solidFill>
                  <a:srgbClr val="FF0000"/>
                </a:solidFill>
              </a:rPr>
              <a:t>What will make the difference for you?</a:t>
            </a:r>
            <a:endParaRPr lang="en-GB" sz="3600" b="1" dirty="0">
              <a:solidFill>
                <a:srgbClr val="FF0000"/>
              </a:solidFill>
            </a:endParaRPr>
          </a:p>
        </p:txBody>
      </p:sp>
    </p:spTree>
    <p:extLst>
      <p:ext uri="{BB962C8B-B14F-4D97-AF65-F5344CB8AC3E}">
        <p14:creationId xmlns:p14="http://schemas.microsoft.com/office/powerpoint/2010/main" val="2471748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75656" y="1412776"/>
            <a:ext cx="6199200" cy="3636000"/>
          </a:xfrm>
          <a:prstGeom prst="rect">
            <a:avLst/>
          </a:prstGeom>
        </p:spPr>
      </p:pic>
      <p:sp>
        <p:nvSpPr>
          <p:cNvPr id="3" name="Text Box 2"/>
          <p:cNvSpPr txBox="1">
            <a:spLocks noChangeArrowheads="1"/>
          </p:cNvSpPr>
          <p:nvPr/>
        </p:nvSpPr>
        <p:spPr bwMode="auto">
          <a:xfrm>
            <a:off x="0" y="582513"/>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4800" b="1" dirty="0" smtClean="0">
                <a:solidFill>
                  <a:srgbClr val="000000"/>
                </a:solidFill>
                <a:latin typeface="+mn-lt"/>
              </a:rPr>
              <a:t>Know Command Words</a:t>
            </a:r>
            <a:endParaRPr lang="en-GB" altLang="en-US" sz="4800" b="1" dirty="0">
              <a:solidFill>
                <a:srgbClr val="000000"/>
              </a:solidFill>
              <a:latin typeface="+mn-lt"/>
            </a:endParaRPr>
          </a:p>
        </p:txBody>
      </p:sp>
      <p:sp>
        <p:nvSpPr>
          <p:cNvPr id="7171" name="Text Box 3"/>
          <p:cNvSpPr txBox="1">
            <a:spLocks noChangeArrowheads="1"/>
          </p:cNvSpPr>
          <p:nvPr/>
        </p:nvSpPr>
        <p:spPr bwMode="auto">
          <a:xfrm>
            <a:off x="44319" y="5085117"/>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2000" b="1" dirty="0" smtClean="0">
                <a:solidFill>
                  <a:srgbClr val="000000"/>
                </a:solidFill>
                <a:latin typeface="+mn-lt"/>
              </a:rPr>
              <a:t>It is essential that students understand the command words.                 </a:t>
            </a:r>
          </a:p>
          <a:p>
            <a:pPr algn="ctr" eaLnBrk="1" hangingPunct="1">
              <a:spcBef>
                <a:spcPct val="50000"/>
              </a:spcBef>
              <a:buFontTx/>
              <a:buNone/>
            </a:pPr>
            <a:r>
              <a:rPr lang="en-GB" altLang="en-US" sz="2000" b="1" dirty="0" smtClean="0">
                <a:solidFill>
                  <a:srgbClr val="000000"/>
                </a:solidFill>
                <a:latin typeface="+mn-lt"/>
              </a:rPr>
              <a:t>Otherwise they will trip up before they can show their subject knowledge</a:t>
            </a:r>
            <a:r>
              <a:rPr lang="en-GB" altLang="en-US" sz="2000" dirty="0" smtClean="0">
                <a:solidFill>
                  <a:srgbClr val="000000"/>
                </a:solidFill>
              </a:rPr>
              <a:t>.</a:t>
            </a:r>
            <a:endParaRPr lang="en-GB" altLang="en-US" sz="2000" dirty="0">
              <a:solidFill>
                <a:srgbClr val="000000"/>
              </a:solidFill>
            </a:endParaRPr>
          </a:p>
        </p:txBody>
      </p:sp>
      <p:pic>
        <p:nvPicPr>
          <p:cNvPr id="7"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408"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1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35100"/>
            <a:ext cx="619918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085184"/>
            <a:ext cx="9144000" cy="338554"/>
          </a:xfrm>
          <a:prstGeom prst="rect">
            <a:avLst/>
          </a:prstGeom>
          <a:noFill/>
        </p:spPr>
        <p:txBody>
          <a:bodyPr wrap="square" rtlCol="0">
            <a:spAutoFit/>
          </a:bodyPr>
          <a:lstStyle/>
          <a:p>
            <a:pPr lvl="0" algn="ctr">
              <a:defRPr/>
            </a:pPr>
            <a:r>
              <a:rPr lang="en-GB" altLang="en-US" sz="800" dirty="0">
                <a:solidFill>
                  <a:prstClr val="black"/>
                </a:solidFill>
                <a:latin typeface="Arial" panose="020B0604020202020204" pitchFamily="34" charset="0"/>
                <a:cs typeface="Arial" panose="020B0604020202020204" pitchFamily="34" charset="0"/>
              </a:rPr>
              <a:t>Dr  Nick Perham,  University of Wales, Cardiff - research in 2010 </a:t>
            </a:r>
          </a:p>
          <a:p>
            <a:pPr lvl="0" algn="ctr">
              <a:defRPr/>
            </a:pPr>
            <a:endParaRPr lang="en-GB" sz="800" dirty="0">
              <a:solidFill>
                <a:prstClr val="black"/>
              </a:solidFill>
              <a:cs typeface="Arial" charset="0"/>
            </a:endParaRPr>
          </a:p>
        </p:txBody>
      </p:sp>
      <p:sp>
        <p:nvSpPr>
          <p:cNvPr id="3" name="Text Box 2"/>
          <p:cNvSpPr txBox="1">
            <a:spLocks noChangeArrowheads="1"/>
          </p:cNvSpPr>
          <p:nvPr/>
        </p:nvSpPr>
        <p:spPr bwMode="auto">
          <a:xfrm>
            <a:off x="0" y="582513"/>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algn="ctr" eaLnBrk="1" hangingPunct="1">
              <a:spcBef>
                <a:spcPct val="50000"/>
              </a:spcBef>
              <a:buNone/>
            </a:pPr>
            <a:r>
              <a:rPr lang="en-GB" altLang="en-US" sz="4800" b="1" dirty="0">
                <a:solidFill>
                  <a:prstClr val="black"/>
                </a:solidFill>
                <a:latin typeface="+mn-lt"/>
                <a:cs typeface="Arial" panose="020B0604020202020204" pitchFamily="34" charset="0"/>
              </a:rPr>
              <a:t>Music</a:t>
            </a: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23775" y="523538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algn="ctr" eaLnBrk="1" hangingPunct="1">
              <a:spcBef>
                <a:spcPct val="50000"/>
              </a:spcBef>
              <a:buNone/>
            </a:pPr>
            <a:r>
              <a:rPr lang="en-GB" altLang="en-US" sz="2000" b="1" dirty="0">
                <a:solidFill>
                  <a:prstClr val="black"/>
                </a:solidFill>
                <a:latin typeface="+mn-lt"/>
                <a:cs typeface="Arial" panose="020B0604020202020204" pitchFamily="34" charset="0"/>
              </a:rPr>
              <a:t>Music impairs the ability to memorise information. </a:t>
            </a:r>
            <a:r>
              <a:rPr lang="en-GB" altLang="en-US" sz="2000" b="1" dirty="0" smtClean="0">
                <a:solidFill>
                  <a:prstClr val="black"/>
                </a:solidFill>
                <a:latin typeface="+mn-lt"/>
                <a:cs typeface="Arial" panose="020B0604020202020204" pitchFamily="34" charset="0"/>
              </a:rPr>
              <a:t>                                         </a:t>
            </a:r>
            <a:endParaRPr lang="en-GB" altLang="en-US" sz="2000" b="1" dirty="0">
              <a:solidFill>
                <a:prstClr val="black"/>
              </a:solidFill>
              <a:latin typeface="+mn-lt"/>
              <a:cs typeface="Arial" panose="020B0604020202020204" pitchFamily="34" charset="0"/>
            </a:endParaRPr>
          </a:p>
          <a:p>
            <a:pPr lvl="0" algn="ctr" eaLnBrk="1" hangingPunct="1">
              <a:spcBef>
                <a:spcPct val="50000"/>
              </a:spcBef>
              <a:buNone/>
            </a:pPr>
            <a:r>
              <a:rPr lang="en-GB" altLang="en-US" sz="2000" b="1" dirty="0" smtClean="0">
                <a:solidFill>
                  <a:prstClr val="black"/>
                </a:solidFill>
                <a:latin typeface="+mn-lt"/>
                <a:cs typeface="Arial" panose="020B0604020202020204" pitchFamily="34" charset="0"/>
              </a:rPr>
              <a:t>Music </a:t>
            </a:r>
            <a:r>
              <a:rPr lang="en-GB" altLang="en-US" sz="2000" b="1" dirty="0">
                <a:solidFill>
                  <a:prstClr val="black"/>
                </a:solidFill>
                <a:latin typeface="+mn-lt"/>
                <a:cs typeface="Arial" panose="020B0604020202020204" pitchFamily="34" charset="0"/>
              </a:rPr>
              <a:t>without lyrics is better than with lyrics.</a:t>
            </a:r>
          </a:p>
          <a:p>
            <a:pPr algn="ctr" eaLnBrk="1" hangingPunct="1">
              <a:spcBef>
                <a:spcPct val="50000"/>
              </a:spcBef>
              <a:buFontTx/>
              <a:buNone/>
            </a:pPr>
            <a:endParaRPr lang="en-GB" altLang="en-US" sz="2000" b="1" dirty="0">
              <a:solidFill>
                <a:srgbClr val="000000"/>
              </a:solidFill>
              <a:latin typeface="+mn-lt"/>
            </a:endParaRPr>
          </a:p>
        </p:txBody>
      </p:sp>
      <p:sp>
        <p:nvSpPr>
          <p:cNvPr id="4" name="TextBox 3"/>
          <p:cNvSpPr txBox="1"/>
          <p:nvPr/>
        </p:nvSpPr>
        <p:spPr>
          <a:xfrm>
            <a:off x="0" y="5899919"/>
            <a:ext cx="9144000" cy="769441"/>
          </a:xfrm>
          <a:prstGeom prst="rect">
            <a:avLst/>
          </a:prstGeom>
          <a:noFill/>
        </p:spPr>
        <p:txBody>
          <a:bodyPr wrap="square" rtlCol="0">
            <a:spAutoFit/>
          </a:bodyPr>
          <a:lstStyle/>
          <a:p>
            <a:pPr lvl="0" algn="ctr">
              <a:defRPr/>
            </a:pPr>
            <a:r>
              <a:rPr lang="en-GB" sz="2000" b="1" dirty="0">
                <a:solidFill>
                  <a:prstClr val="black"/>
                </a:solidFill>
                <a:cs typeface="Arial" panose="020B0604020202020204" pitchFamily="34" charset="0"/>
              </a:rPr>
              <a:t>Background television has the same effect</a:t>
            </a:r>
            <a:r>
              <a:rPr lang="en-GB" sz="2000" dirty="0">
                <a:solidFill>
                  <a:prstClr val="black"/>
                </a:solidFill>
                <a:latin typeface="Arial" panose="020B0604020202020204" pitchFamily="34" charset="0"/>
                <a:cs typeface="Arial" panose="020B0604020202020204" pitchFamily="34" charset="0"/>
              </a:rPr>
              <a:t>.</a:t>
            </a:r>
          </a:p>
          <a:p>
            <a:pPr lvl="0" algn="ctr">
              <a:defRPr/>
            </a:pPr>
            <a:endParaRPr lang="en-GB" sz="2400" dirty="0">
              <a:solidFill>
                <a:prstClr val="black"/>
              </a:solidFill>
            </a:endParaRPr>
          </a:p>
        </p:txBody>
      </p:sp>
      <p:sp>
        <p:nvSpPr>
          <p:cNvPr id="5" name="TextBox 4"/>
          <p:cNvSpPr txBox="1"/>
          <p:nvPr/>
        </p:nvSpPr>
        <p:spPr>
          <a:xfrm>
            <a:off x="0" y="6207695"/>
            <a:ext cx="9144000" cy="461665"/>
          </a:xfrm>
          <a:prstGeom prst="rect">
            <a:avLst/>
          </a:prstGeom>
          <a:noFill/>
        </p:spPr>
        <p:txBody>
          <a:bodyPr wrap="square" rtlCol="0">
            <a:spAutoFit/>
          </a:bodyPr>
          <a:lstStyle/>
          <a:p>
            <a:pPr lvl="0" algn="ctr">
              <a:defRPr/>
            </a:pPr>
            <a:r>
              <a:rPr lang="en-GB" sz="2000" b="1" dirty="0">
                <a:solidFill>
                  <a:prstClr val="black"/>
                </a:solidFill>
                <a:cs typeface="Arial" panose="020B0604020202020204" pitchFamily="34" charset="0"/>
              </a:rPr>
              <a:t>Revise in a quiet place</a:t>
            </a:r>
            <a:r>
              <a:rPr lang="en-GB" sz="2400" b="1" dirty="0">
                <a:solidFill>
                  <a:prstClr val="black"/>
                </a:solidFill>
              </a:rPr>
              <a:t>.</a:t>
            </a:r>
          </a:p>
        </p:txBody>
      </p:sp>
      <p:pic>
        <p:nvPicPr>
          <p:cNvPr id="8"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612" y="42792"/>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53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12875"/>
            <a:ext cx="6199188" cy="33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98" y="4797152"/>
            <a:ext cx="9144000" cy="338554"/>
          </a:xfrm>
          <a:prstGeom prst="rect">
            <a:avLst/>
          </a:prstGeom>
          <a:noFill/>
        </p:spPr>
        <p:txBody>
          <a:bodyPr wrap="square" rtlCol="0">
            <a:spAutoFit/>
          </a:bodyPr>
          <a:lstStyle/>
          <a:p>
            <a:pPr lvl="0" algn="ctr">
              <a:defRPr/>
            </a:pPr>
            <a:r>
              <a:rPr lang="en-GB" sz="800" dirty="0">
                <a:solidFill>
                  <a:prstClr val="black"/>
                </a:solidFill>
                <a:cs typeface="Arial" charset="0"/>
              </a:rPr>
              <a:t>Pam Mueller – Princeton University  Research 2014</a:t>
            </a:r>
            <a:endParaRPr lang="en-GB" sz="4800" dirty="0">
              <a:solidFill>
                <a:prstClr val="black"/>
              </a:solidFill>
              <a:cs typeface="Arial" charset="0"/>
            </a:endParaRPr>
          </a:p>
          <a:p>
            <a:pPr lvl="0" algn="ctr">
              <a:defRPr/>
            </a:pPr>
            <a:endParaRPr lang="en-GB" sz="800" dirty="0">
              <a:solidFill>
                <a:prstClr val="black"/>
              </a:solidFill>
              <a:cs typeface="Arial" charset="0"/>
            </a:endParaRPr>
          </a:p>
        </p:txBody>
      </p:sp>
      <p:sp>
        <p:nvSpPr>
          <p:cNvPr id="3" name="Text Box 2"/>
          <p:cNvSpPr txBox="1">
            <a:spLocks noChangeArrowheads="1"/>
          </p:cNvSpPr>
          <p:nvPr/>
        </p:nvSpPr>
        <p:spPr bwMode="auto">
          <a:xfrm>
            <a:off x="0" y="582513"/>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smtClean="0">
                <a:latin typeface="+mn-lt"/>
              </a:rPr>
              <a:t>Note-taking</a:t>
            </a:r>
            <a:endParaRPr lang="en-GB" altLang="en-US" sz="4400" b="1" dirty="0">
              <a:solidFill>
                <a:srgbClr val="000000"/>
              </a:solidFill>
              <a:latin typeface="+mn-lt"/>
            </a:endParaRP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5198" y="4966429"/>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algn="ctr" eaLnBrk="1" hangingPunct="1">
              <a:spcBef>
                <a:spcPct val="50000"/>
              </a:spcBef>
              <a:buNone/>
            </a:pPr>
            <a:r>
              <a:rPr lang="en-GB" altLang="en-US" sz="2400" b="1" dirty="0">
                <a:solidFill>
                  <a:prstClr val="black"/>
                </a:solidFill>
                <a:latin typeface="Calibri"/>
              </a:rPr>
              <a:t>The pen is mightier than the keyboard for note </a:t>
            </a:r>
            <a:r>
              <a:rPr lang="en-GB" altLang="en-US" sz="2400" b="1" dirty="0" smtClean="0">
                <a:solidFill>
                  <a:prstClr val="black"/>
                </a:solidFill>
                <a:latin typeface="Calibri"/>
              </a:rPr>
              <a:t>taking. </a:t>
            </a:r>
            <a:endParaRPr lang="en-GB" altLang="en-US" sz="2400" b="1" dirty="0">
              <a:solidFill>
                <a:prstClr val="black"/>
              </a:solidFill>
              <a:latin typeface="Calibri"/>
            </a:endParaRPr>
          </a:p>
          <a:p>
            <a:pPr algn="ctr" eaLnBrk="1" hangingPunct="1">
              <a:spcBef>
                <a:spcPct val="50000"/>
              </a:spcBef>
              <a:buFontTx/>
              <a:buNone/>
            </a:pPr>
            <a:endParaRPr lang="en-GB" altLang="en-US" sz="2000" dirty="0">
              <a:solidFill>
                <a:srgbClr val="000000"/>
              </a:solidFill>
            </a:endParaRPr>
          </a:p>
        </p:txBody>
      </p:sp>
      <p:sp>
        <p:nvSpPr>
          <p:cNvPr id="4" name="TextBox 3"/>
          <p:cNvSpPr txBox="1"/>
          <p:nvPr/>
        </p:nvSpPr>
        <p:spPr>
          <a:xfrm>
            <a:off x="5198" y="5428094"/>
            <a:ext cx="9144000" cy="830997"/>
          </a:xfrm>
          <a:prstGeom prst="rect">
            <a:avLst/>
          </a:prstGeom>
          <a:noFill/>
        </p:spPr>
        <p:txBody>
          <a:bodyPr wrap="square" rtlCol="0">
            <a:spAutoFit/>
          </a:bodyPr>
          <a:lstStyle/>
          <a:p>
            <a:pPr lvl="0" algn="ctr">
              <a:defRPr/>
            </a:pPr>
            <a:r>
              <a:rPr lang="en-GB" sz="2400" b="1" dirty="0">
                <a:solidFill>
                  <a:prstClr val="black"/>
                </a:solidFill>
              </a:rPr>
              <a:t>Students who </a:t>
            </a:r>
            <a:r>
              <a:rPr lang="en-GB" sz="2400" b="1" dirty="0" smtClean="0">
                <a:solidFill>
                  <a:prstClr val="black"/>
                </a:solidFill>
              </a:rPr>
              <a:t>used </a:t>
            </a:r>
            <a:r>
              <a:rPr lang="en-GB" sz="2400" b="1" dirty="0">
                <a:solidFill>
                  <a:prstClr val="black"/>
                </a:solidFill>
              </a:rPr>
              <a:t>laptops performed worst in test </a:t>
            </a:r>
            <a:r>
              <a:rPr lang="en-GB" sz="2400" b="1" dirty="0" smtClean="0">
                <a:solidFill>
                  <a:prstClr val="black"/>
                </a:solidFill>
              </a:rPr>
              <a:t>than                       those </a:t>
            </a:r>
            <a:r>
              <a:rPr lang="en-GB" sz="2400" b="1" dirty="0">
                <a:solidFill>
                  <a:prstClr val="black"/>
                </a:solidFill>
              </a:rPr>
              <a:t>who </a:t>
            </a:r>
            <a:r>
              <a:rPr lang="en-GB" sz="2400" b="1" dirty="0" smtClean="0">
                <a:solidFill>
                  <a:prstClr val="black"/>
                </a:solidFill>
              </a:rPr>
              <a:t>made handwritten notes. </a:t>
            </a:r>
            <a:endParaRPr lang="en-GB" sz="2400" b="1" dirty="0">
              <a:solidFill>
                <a:prstClr val="black"/>
              </a:solidFill>
            </a:endParaRPr>
          </a:p>
        </p:txBody>
      </p:sp>
      <p:pic>
        <p:nvPicPr>
          <p:cNvPr id="9"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6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72400" y="1665208"/>
            <a:ext cx="6199200" cy="3636000"/>
          </a:xfrm>
          <a:prstGeom prst="rect">
            <a:avLst/>
          </a:prstGeom>
        </p:spPr>
      </p:pic>
      <p:sp>
        <p:nvSpPr>
          <p:cNvPr id="3" name="Text Box 2"/>
          <p:cNvSpPr txBox="1">
            <a:spLocks noChangeArrowheads="1"/>
          </p:cNvSpPr>
          <p:nvPr/>
        </p:nvSpPr>
        <p:spPr bwMode="auto">
          <a:xfrm>
            <a:off x="32618" y="1052736"/>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a:latin typeface="+mn-lt"/>
              </a:rPr>
              <a:t>Repetition is the key to learning</a:t>
            </a: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0" y="530120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2000" b="1" dirty="0">
                <a:latin typeface="+mn-lt"/>
              </a:rPr>
              <a:t>Just writing the cards will help your recall. </a:t>
            </a:r>
            <a:r>
              <a:rPr lang="en-GB" altLang="en-US" sz="2000" b="1" dirty="0" smtClean="0">
                <a:latin typeface="+mn-lt"/>
              </a:rPr>
              <a:t> </a:t>
            </a:r>
            <a:r>
              <a:rPr lang="en-GB" altLang="en-US" sz="2000" b="1" dirty="0">
                <a:latin typeface="+mn-lt"/>
              </a:rPr>
              <a:t>You can </a:t>
            </a:r>
            <a:r>
              <a:rPr lang="en-GB" altLang="en-US" sz="2000" b="1" dirty="0" smtClean="0">
                <a:latin typeface="+mn-lt"/>
              </a:rPr>
              <a:t>then test yourself</a:t>
            </a:r>
            <a:endParaRPr lang="en-GB" altLang="en-US" sz="2400" b="1" dirty="0">
              <a:latin typeface="+mn-lt"/>
            </a:endParaRPr>
          </a:p>
        </p:txBody>
      </p:sp>
      <p:sp>
        <p:nvSpPr>
          <p:cNvPr id="2" name="TextBox 1"/>
          <p:cNvSpPr txBox="1"/>
          <p:nvPr/>
        </p:nvSpPr>
        <p:spPr>
          <a:xfrm>
            <a:off x="44050" y="5701318"/>
            <a:ext cx="9144000" cy="1138773"/>
          </a:xfrm>
          <a:prstGeom prst="rect">
            <a:avLst/>
          </a:prstGeom>
          <a:noFill/>
        </p:spPr>
        <p:txBody>
          <a:bodyPr wrap="square" rtlCol="0">
            <a:spAutoFit/>
          </a:bodyPr>
          <a:lstStyle/>
          <a:p>
            <a:pPr algn="ctr">
              <a:defRPr/>
            </a:pPr>
            <a:r>
              <a:rPr lang="en-GB" altLang="en-US" sz="2000" b="1" dirty="0" smtClean="0">
                <a:cs typeface="Arial" charset="0"/>
              </a:rPr>
              <a:t>Use </a:t>
            </a:r>
            <a:r>
              <a:rPr lang="en-GB" altLang="en-US" sz="2000" b="1" dirty="0">
                <a:cs typeface="Arial" charset="0"/>
              </a:rPr>
              <a:t>flash </a:t>
            </a:r>
            <a:r>
              <a:rPr lang="en-GB" altLang="en-US" sz="2000" b="1" dirty="0" smtClean="0">
                <a:cs typeface="Arial" charset="0"/>
              </a:rPr>
              <a:t>cards</a:t>
            </a:r>
          </a:p>
          <a:p>
            <a:pPr algn="ctr">
              <a:defRPr/>
            </a:pPr>
            <a:endParaRPr lang="en-GB" altLang="en-US" sz="2000" b="1" dirty="0" smtClean="0">
              <a:cs typeface="Arial" charset="0"/>
            </a:endParaRPr>
          </a:p>
          <a:p>
            <a:pPr algn="ctr">
              <a:defRPr/>
            </a:pPr>
            <a:endParaRPr lang="en-GB" altLang="en-US" sz="2000" b="1" dirty="0">
              <a:cs typeface="Arial" charset="0"/>
            </a:endParaRPr>
          </a:p>
          <a:p>
            <a:pPr algn="ctr">
              <a:defRPr/>
            </a:pPr>
            <a:endParaRPr lang="en-GB" sz="800" dirty="0">
              <a:cs typeface="Arial" charset="0"/>
            </a:endParaRPr>
          </a:p>
        </p:txBody>
      </p:sp>
      <p:pic>
        <p:nvPicPr>
          <p:cNvPr id="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260"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9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832"/>
            <a:ext cx="619918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34689" y="1196752"/>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a:latin typeface="+mn-lt"/>
              </a:rPr>
              <a:t>Repetition is the key to learning</a:t>
            </a: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0" y="530120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2800" b="1" dirty="0" smtClean="0">
                <a:latin typeface="+mn-lt"/>
              </a:rPr>
              <a:t>Stick </a:t>
            </a:r>
            <a:r>
              <a:rPr lang="en-GB" altLang="en-US" sz="2800" b="1" dirty="0">
                <a:latin typeface="+mn-lt"/>
              </a:rPr>
              <a:t>mind maps all around </a:t>
            </a:r>
            <a:r>
              <a:rPr lang="en-GB" altLang="en-US" sz="2800" b="1" dirty="0" smtClean="0">
                <a:latin typeface="+mn-lt"/>
              </a:rPr>
              <a:t>the house. </a:t>
            </a:r>
            <a:endParaRPr lang="en-GB" altLang="en-US" sz="2800" b="1" dirty="0">
              <a:latin typeface="+mn-lt"/>
            </a:endParaRPr>
          </a:p>
          <a:p>
            <a:pPr algn="ctr" eaLnBrk="1" hangingPunct="1">
              <a:spcBef>
                <a:spcPct val="50000"/>
              </a:spcBef>
              <a:buNone/>
            </a:pPr>
            <a:endParaRPr lang="en-GB" altLang="en-US" sz="2400" dirty="0"/>
          </a:p>
        </p:txBody>
      </p:sp>
      <p:pic>
        <p:nvPicPr>
          <p:cNvPr id="7"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491"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1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58456"/>
            <a:ext cx="45762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What is tonight all about?</a:t>
            </a:r>
            <a:endParaRPr lang="en-GB" b="1" dirty="0"/>
          </a:p>
        </p:txBody>
      </p:sp>
      <p:sp>
        <p:nvSpPr>
          <p:cNvPr id="4" name="Content Placeholder 3"/>
          <p:cNvSpPr>
            <a:spLocks noGrp="1"/>
          </p:cNvSpPr>
          <p:nvPr>
            <p:ph idx="1"/>
          </p:nvPr>
        </p:nvSpPr>
        <p:spPr/>
        <p:txBody>
          <a:bodyPr>
            <a:normAutofit/>
          </a:bodyPr>
          <a:lstStyle/>
          <a:p>
            <a:pPr>
              <a:buFont typeface="Wingdings" pitchFamily="2" charset="2"/>
              <a:buChar char="Ø"/>
            </a:pPr>
            <a:r>
              <a:rPr lang="en-GB" sz="2800" dirty="0" smtClean="0"/>
              <a:t> Importance </a:t>
            </a:r>
            <a:r>
              <a:rPr lang="en-GB" sz="2800" dirty="0"/>
              <a:t>of Parental </a:t>
            </a:r>
            <a:r>
              <a:rPr lang="en-GB" sz="2800" dirty="0" smtClean="0"/>
              <a:t>Involvement</a:t>
            </a:r>
          </a:p>
          <a:p>
            <a:pPr>
              <a:buFont typeface="Wingdings" pitchFamily="2" charset="2"/>
              <a:buChar char="Ø"/>
            </a:pPr>
            <a:r>
              <a:rPr lang="en-GB" sz="2800" dirty="0" smtClean="0"/>
              <a:t>Understanding the term ‘success’</a:t>
            </a:r>
          </a:p>
          <a:p>
            <a:pPr>
              <a:buFont typeface="Wingdings" pitchFamily="2" charset="2"/>
              <a:buChar char="Ø"/>
            </a:pPr>
            <a:r>
              <a:rPr lang="en-GB" sz="2800" dirty="0" smtClean="0"/>
              <a:t>New 9-1 Assessment</a:t>
            </a:r>
          </a:p>
          <a:p>
            <a:pPr>
              <a:buFont typeface="Wingdings" pitchFamily="2" charset="2"/>
              <a:buChar char="Ø"/>
            </a:pPr>
            <a:r>
              <a:rPr lang="en-GB" sz="2800" dirty="0" smtClean="0"/>
              <a:t>Base Camp – Where are we now?</a:t>
            </a:r>
          </a:p>
          <a:p>
            <a:pPr>
              <a:buFont typeface="Wingdings" pitchFamily="2" charset="2"/>
              <a:buChar char="Ø"/>
            </a:pPr>
            <a:r>
              <a:rPr lang="en-GB" sz="2800" dirty="0" smtClean="0"/>
              <a:t>Rhythm of the Year – Key Dates</a:t>
            </a:r>
          </a:p>
          <a:p>
            <a:pPr>
              <a:buFont typeface="Wingdings" pitchFamily="2" charset="2"/>
              <a:buChar char="Ø"/>
            </a:pPr>
            <a:r>
              <a:rPr lang="en-GB" sz="2800" dirty="0" smtClean="0"/>
              <a:t>Revision Matters (How to revise effectively)</a:t>
            </a:r>
          </a:p>
          <a:p>
            <a:pPr>
              <a:buFont typeface="Wingdings" pitchFamily="2" charset="2"/>
              <a:buChar char="Ø"/>
            </a:pPr>
            <a:r>
              <a:rPr lang="en-GB" sz="2800" dirty="0" smtClean="0"/>
              <a:t>Core </a:t>
            </a:r>
            <a:r>
              <a:rPr lang="en-GB" sz="2800" dirty="0"/>
              <a:t>S</a:t>
            </a:r>
            <a:r>
              <a:rPr lang="en-GB" sz="2800" dirty="0" smtClean="0"/>
              <a:t>ubject Information</a:t>
            </a:r>
          </a:p>
          <a:p>
            <a:pPr marL="0" indent="0">
              <a:buNone/>
            </a:pPr>
            <a:endParaRPr lang="en-GB" sz="2600" dirty="0" smtClean="0"/>
          </a:p>
        </p:txBody>
      </p:sp>
      <p:pic>
        <p:nvPicPr>
          <p:cNvPr id="5" name="Picture 2" descr="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8640"/>
            <a:ext cx="1163576" cy="1147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416" y="153139"/>
            <a:ext cx="1235584" cy="121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453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Time Management</a:t>
            </a:r>
            <a:endParaRPr lang="en-GB" b="1" dirty="0"/>
          </a:p>
        </p:txBody>
      </p:sp>
      <p:sp>
        <p:nvSpPr>
          <p:cNvPr id="4" name="Content Placeholder 3"/>
          <p:cNvSpPr>
            <a:spLocks noGrp="1"/>
          </p:cNvSpPr>
          <p:nvPr>
            <p:ph idx="1"/>
          </p:nvPr>
        </p:nvSpPr>
        <p:spPr>
          <a:xfrm>
            <a:off x="732585" y="2023692"/>
            <a:ext cx="7722044" cy="833808"/>
          </a:xfrm>
        </p:spPr>
        <p:txBody>
          <a:bodyPr>
            <a:normAutofit fontScale="47500" lnSpcReduction="20000"/>
          </a:bodyPr>
          <a:lstStyle/>
          <a:p>
            <a:pPr marL="0" indent="0">
              <a:buNone/>
            </a:pPr>
            <a:r>
              <a:rPr lang="en-GB" sz="5900" b="1" dirty="0" smtClean="0"/>
              <a:t>The largest pressure at GCSE level study are deadlines and time to revisit core learning. </a:t>
            </a:r>
          </a:p>
          <a:p>
            <a:pPr marL="0" indent="0">
              <a:buNone/>
            </a:pPr>
            <a:endParaRPr lang="en-GB" sz="3200" dirty="0" smtClean="0"/>
          </a:p>
        </p:txBody>
      </p:sp>
      <p:pic>
        <p:nvPicPr>
          <p:cNvPr id="44035" name="Picture 3" descr="Close up hands on games control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2842" y="3471995"/>
            <a:ext cx="2685875" cy="20144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3140370"/>
            <a:ext cx="4572000" cy="2677656"/>
          </a:xfrm>
          <a:prstGeom prst="rect">
            <a:avLst/>
          </a:prstGeom>
        </p:spPr>
        <p:txBody>
          <a:bodyPr>
            <a:spAutoFit/>
          </a:bodyPr>
          <a:lstStyle/>
          <a:p>
            <a:r>
              <a:rPr lang="en-GB" sz="2400" b="1" dirty="0" smtClean="0"/>
              <a:t>“</a:t>
            </a:r>
            <a:r>
              <a:rPr lang="en-GB" sz="2400" b="1" i="1" dirty="0" smtClean="0"/>
              <a:t>An </a:t>
            </a:r>
            <a:r>
              <a:rPr lang="en-GB" sz="2400" b="1" i="1" dirty="0"/>
              <a:t>extra hour a day of television, internet or computer game time in Year </a:t>
            </a:r>
            <a:r>
              <a:rPr lang="en-GB" sz="2400" b="1" i="1" dirty="0" smtClean="0"/>
              <a:t>11 </a:t>
            </a:r>
            <a:r>
              <a:rPr lang="en-GB" sz="2400" b="1" i="1" dirty="0"/>
              <a:t>is linked to poorer grades at GCSE, a Cambridge University study </a:t>
            </a:r>
            <a:r>
              <a:rPr lang="en-GB" sz="2400" b="1" i="1" dirty="0" smtClean="0"/>
              <a:t>suggests</a:t>
            </a:r>
            <a:r>
              <a:rPr lang="en-GB" sz="2400" b="1" dirty="0" smtClean="0"/>
              <a:t>” </a:t>
            </a:r>
          </a:p>
          <a:p>
            <a:endParaRPr lang="en-GB" sz="2400" b="1" dirty="0" smtClean="0"/>
          </a:p>
          <a:p>
            <a:r>
              <a:rPr lang="en-GB" sz="2400" b="1" dirty="0" smtClean="0"/>
              <a:t>BBC News 4</a:t>
            </a:r>
            <a:r>
              <a:rPr lang="en-GB" sz="2400" b="1" baseline="30000" dirty="0" smtClean="0"/>
              <a:t>th</a:t>
            </a:r>
            <a:r>
              <a:rPr lang="en-GB" sz="2400" b="1" dirty="0" smtClean="0"/>
              <a:t> September 2015</a:t>
            </a:r>
            <a:endParaRPr lang="en-GB" sz="2400" b="1" dirty="0"/>
          </a:p>
        </p:txBody>
      </p:sp>
      <p:pic>
        <p:nvPicPr>
          <p:cNvPr id="8"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408" y="-1911"/>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979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4865"/>
            <a:ext cx="7543800" cy="883355"/>
          </a:xfrm>
        </p:spPr>
        <p:txBody>
          <a:bodyPr>
            <a:normAutofit/>
          </a:bodyPr>
          <a:lstStyle/>
          <a:p>
            <a:pPr algn="ctr"/>
            <a:r>
              <a:rPr lang="en-GB" b="1" dirty="0" err="1" smtClean="0"/>
              <a:t>Mindset</a:t>
            </a:r>
            <a:r>
              <a:rPr lang="en-GB" b="1" dirty="0" smtClean="0"/>
              <a:t> Matters</a:t>
            </a:r>
            <a:endParaRPr lang="en-GB" dirty="0"/>
          </a:p>
        </p:txBody>
      </p:sp>
      <p:sp>
        <p:nvSpPr>
          <p:cNvPr id="3" name="Subtitle 2"/>
          <p:cNvSpPr>
            <a:spLocks noGrp="1"/>
          </p:cNvSpPr>
          <p:nvPr>
            <p:ph type="subTitle" idx="1"/>
          </p:nvPr>
        </p:nvSpPr>
        <p:spPr/>
        <p:txBody>
          <a:bodyPr/>
          <a:lstStyle/>
          <a:p>
            <a:pPr algn="ctr"/>
            <a:endParaRPr lang="en-GB" dirty="0"/>
          </a:p>
        </p:txBody>
      </p:sp>
      <p:pic>
        <p:nvPicPr>
          <p:cNvPr id="5"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4468" y="1988840"/>
            <a:ext cx="4266474" cy="37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84343" y="1078206"/>
            <a:ext cx="7543800" cy="8833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ü"/>
            </a:pPr>
            <a:r>
              <a:rPr lang="en-GB" b="1" dirty="0" smtClean="0">
                <a:solidFill>
                  <a:srgbClr val="00B050"/>
                </a:solidFill>
              </a:rPr>
              <a:t>Positive</a:t>
            </a:r>
            <a:endParaRPr lang="en-GB" b="1" dirty="0">
              <a:solidFill>
                <a:srgbClr val="00B050"/>
              </a:solidFill>
            </a:endParaRPr>
          </a:p>
        </p:txBody>
      </p:sp>
    </p:spTree>
    <p:extLst>
      <p:ext uri="{BB962C8B-B14F-4D97-AF65-F5344CB8AC3E}">
        <p14:creationId xmlns:p14="http://schemas.microsoft.com/office/powerpoint/2010/main" val="7331594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9466" y="2033282"/>
            <a:ext cx="6172200" cy="2663825"/>
          </a:xfrm>
        </p:spPr>
        <p:txBody>
          <a:bodyPr/>
          <a:lstStyle/>
          <a:p>
            <a:pPr marL="0" indent="0">
              <a:spcAft>
                <a:spcPts val="0"/>
              </a:spcAft>
              <a:buNone/>
              <a:defRPr/>
            </a:pPr>
            <a:endParaRPr lang="en-GB" sz="2800" dirty="0"/>
          </a:p>
          <a:p>
            <a:pPr>
              <a:spcAft>
                <a:spcPts val="0"/>
              </a:spcAft>
              <a:defRPr/>
            </a:pPr>
            <a:endParaRPr lang="en-GB" dirty="0" smtClean="0"/>
          </a:p>
          <a:p>
            <a:pPr>
              <a:spcAft>
                <a:spcPts val="0"/>
              </a:spcAft>
              <a:defRPr/>
            </a:pPr>
            <a:endParaRPr lang="en-GB" dirty="0" smtClean="0"/>
          </a:p>
          <a:p>
            <a:pPr>
              <a:spcAft>
                <a:spcPts val="0"/>
              </a:spcAft>
              <a:defRPr/>
            </a:pPr>
            <a:endParaRPr lang="en-GB" dirty="0" smtClean="0"/>
          </a:p>
          <a:p>
            <a:pPr>
              <a:spcAft>
                <a:spcPts val="0"/>
              </a:spcAft>
              <a:defRPr/>
            </a:pPr>
            <a:endParaRPr lang="en-GB" dirty="0" smtClean="0"/>
          </a:p>
          <a:p>
            <a:pPr>
              <a:spcAft>
                <a:spcPts val="0"/>
              </a:spcAft>
              <a:defRPr/>
            </a:pPr>
            <a:endParaRPr lang="en-GB" dirty="0"/>
          </a:p>
        </p:txBody>
      </p:sp>
      <p:sp>
        <p:nvSpPr>
          <p:cNvPr id="4" name="TextBox 3"/>
          <p:cNvSpPr txBox="1"/>
          <p:nvPr/>
        </p:nvSpPr>
        <p:spPr>
          <a:xfrm>
            <a:off x="395536" y="1628800"/>
            <a:ext cx="8256014" cy="830997"/>
          </a:xfrm>
          <a:prstGeom prst="rect">
            <a:avLst/>
          </a:prstGeom>
          <a:noFill/>
        </p:spPr>
        <p:txBody>
          <a:bodyPr wrap="square" rtlCol="0">
            <a:spAutoFit/>
          </a:bodyPr>
          <a:lstStyle/>
          <a:p>
            <a:pPr algn="ctr"/>
            <a:r>
              <a:rPr lang="en-GB" sz="4800" b="1" dirty="0" smtClean="0"/>
              <a:t>Revision + </a:t>
            </a:r>
            <a:r>
              <a:rPr lang="en-GB" sz="4800" b="1" dirty="0" err="1" smtClean="0"/>
              <a:t>Mindset</a:t>
            </a:r>
            <a:r>
              <a:rPr lang="en-GB" sz="4800" b="1" dirty="0" smtClean="0"/>
              <a:t> = Success?</a:t>
            </a:r>
            <a:endParaRPr lang="en-GB" sz="4800" b="1" dirty="0"/>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7610" y="168276"/>
            <a:ext cx="1714500" cy="1438275"/>
          </a:xfrm>
          <a:prstGeom prst="rect">
            <a:avLst/>
          </a:prstGeom>
        </p:spPr>
      </p:pic>
      <p:pic>
        <p:nvPicPr>
          <p:cNvPr id="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509120"/>
            <a:ext cx="2140375" cy="211044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Logo-Tree"/>
          <p:cNvPicPr>
            <a:picLocks noChangeAspect="1" noChangeArrowheads="1"/>
          </p:cNvPicPr>
          <p:nvPr/>
        </p:nvPicPr>
        <p:blipFill>
          <a:blip r:embed="rId5"/>
          <a:srcRect/>
          <a:stretch>
            <a:fillRect/>
          </a:stretch>
        </p:blipFill>
        <p:spPr bwMode="auto">
          <a:xfrm>
            <a:off x="323528" y="4077072"/>
            <a:ext cx="2333625" cy="2505076"/>
          </a:xfrm>
          <a:prstGeom prst="rect">
            <a:avLst/>
          </a:prstGeom>
          <a:noFill/>
        </p:spPr>
      </p:pic>
      <p:sp>
        <p:nvSpPr>
          <p:cNvPr id="7" name="Rectangle 6"/>
          <p:cNvSpPr/>
          <p:nvPr/>
        </p:nvSpPr>
        <p:spPr>
          <a:xfrm>
            <a:off x="1763688" y="2996952"/>
            <a:ext cx="6264696" cy="1569660"/>
          </a:xfrm>
          <a:prstGeom prst="rect">
            <a:avLst/>
          </a:prstGeom>
        </p:spPr>
        <p:txBody>
          <a:bodyPr wrap="square">
            <a:spAutoFit/>
          </a:bodyPr>
          <a:lstStyle/>
          <a:p>
            <a:r>
              <a:rPr lang="en-GB" sz="2400" b="1" dirty="0" smtClean="0"/>
              <a:t>“Reach for the top of the tree and you may get to the first branch but reach for the stars and you’ll get to the top of the tree.” (</a:t>
            </a:r>
            <a:r>
              <a:rPr lang="en-GB" sz="2400" b="1" dirty="0" err="1" smtClean="0"/>
              <a:t>Lemn</a:t>
            </a:r>
            <a:r>
              <a:rPr lang="en-GB" sz="2400" b="1" dirty="0" smtClean="0"/>
              <a:t> </a:t>
            </a:r>
            <a:r>
              <a:rPr lang="en-GB" sz="2400" b="1" dirty="0" err="1" smtClean="0"/>
              <a:t>Sissay</a:t>
            </a:r>
            <a:r>
              <a:rPr lang="en-GB" sz="2400" b="1" dirty="0" smtClean="0"/>
              <a:t>, MBE)</a:t>
            </a:r>
            <a:endParaRPr lang="en-GB" sz="2400" dirty="0"/>
          </a:p>
        </p:txBody>
      </p:sp>
    </p:spTree>
    <p:extLst>
      <p:ext uri="{BB962C8B-B14F-4D97-AF65-F5344CB8AC3E}">
        <p14:creationId xmlns:p14="http://schemas.microsoft.com/office/powerpoint/2010/main" val="875426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8967" y="123536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a:latin typeface="+mn-lt"/>
              </a:rPr>
              <a:t>Repetition is the key to learning</a:t>
            </a: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0" y="5440575"/>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FontTx/>
              <a:buNone/>
            </a:pPr>
            <a:r>
              <a:rPr lang="en-GB" altLang="en-US" sz="2000" b="1" dirty="0" smtClean="0">
                <a:latin typeface="+mn-lt"/>
              </a:rPr>
              <a:t>Time </a:t>
            </a:r>
            <a:r>
              <a:rPr lang="en-GB" altLang="en-US" sz="2000" b="1" dirty="0">
                <a:latin typeface="+mn-lt"/>
              </a:rPr>
              <a:t>your self on past papers.</a:t>
            </a:r>
          </a:p>
          <a:p>
            <a:pPr algn="ctr">
              <a:buFontTx/>
              <a:buNone/>
            </a:pPr>
            <a:r>
              <a:rPr lang="en-GB" altLang="en-US" sz="2000" b="1" dirty="0">
                <a:latin typeface="+mn-lt"/>
              </a:rPr>
              <a:t>Do as many as you can and check </a:t>
            </a:r>
            <a:r>
              <a:rPr lang="en-GB" altLang="en-US" sz="2000" b="1" dirty="0" smtClean="0">
                <a:latin typeface="+mn-lt"/>
              </a:rPr>
              <a:t>them </a:t>
            </a:r>
            <a:r>
              <a:rPr lang="en-GB" altLang="en-US" sz="2000" b="1" dirty="0">
                <a:latin typeface="+mn-lt"/>
              </a:rPr>
              <a:t>against the mark scheme. </a:t>
            </a:r>
            <a:endParaRPr lang="en-GB" altLang="en-US" sz="2400" b="1" dirty="0">
              <a:latin typeface="+mn-lt"/>
            </a:endParaRPr>
          </a:p>
        </p:txBody>
      </p:sp>
      <p:sp>
        <p:nvSpPr>
          <p:cNvPr id="2" name="TextBox 1"/>
          <p:cNvSpPr txBox="1"/>
          <p:nvPr/>
        </p:nvSpPr>
        <p:spPr>
          <a:xfrm>
            <a:off x="0" y="5085184"/>
            <a:ext cx="9144000" cy="707886"/>
          </a:xfrm>
          <a:prstGeom prst="rect">
            <a:avLst/>
          </a:prstGeom>
          <a:noFill/>
        </p:spPr>
        <p:txBody>
          <a:bodyPr wrap="square" rtlCol="0">
            <a:spAutoFit/>
          </a:bodyPr>
          <a:lstStyle/>
          <a:p>
            <a:pPr algn="ctr">
              <a:defRPr/>
            </a:pPr>
            <a:r>
              <a:rPr lang="en-GB" altLang="en-US" sz="2000" b="1" dirty="0">
                <a:cs typeface="Arial" charset="0"/>
              </a:rPr>
              <a:t>Download pasted papers from the exam boards web site</a:t>
            </a:r>
          </a:p>
          <a:p>
            <a:pPr algn="ctr">
              <a:defRPr/>
            </a:pPr>
            <a:endParaRPr lang="en-GB" sz="2000" b="1" dirty="0">
              <a:cs typeface="Arial" charset="0"/>
            </a:endParaRPr>
          </a:p>
        </p:txBody>
      </p:sp>
      <p:pic>
        <p:nvPicPr>
          <p:cNvPr id="8" name="Picture 7"/>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2204864"/>
            <a:ext cx="2663577" cy="287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omepagephoto.jp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48880"/>
            <a:ext cx="2448272" cy="273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1701" y="125784"/>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4400" b="1" dirty="0">
                <a:solidFill>
                  <a:srgbClr val="000000"/>
                </a:solidFill>
                <a:latin typeface="+mn-lt"/>
              </a:rPr>
              <a:t>Remembering dates</a:t>
            </a:r>
          </a:p>
        </p:txBody>
      </p:sp>
      <p:sp>
        <p:nvSpPr>
          <p:cNvPr id="7171" name="Text Box 3"/>
          <p:cNvSpPr txBox="1">
            <a:spLocks noChangeArrowheads="1"/>
          </p:cNvSpPr>
          <p:nvPr/>
        </p:nvSpPr>
        <p:spPr bwMode="auto">
          <a:xfrm>
            <a:off x="0" y="5157192"/>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2800" b="1" dirty="0">
                <a:solidFill>
                  <a:srgbClr val="000000"/>
                </a:solidFill>
                <a:latin typeface="+mn-lt"/>
              </a:rPr>
              <a:t>A series of numbers means nothing and will blur together in your mind unless you can find a way to attach significance to </a:t>
            </a:r>
            <a:r>
              <a:rPr lang="en-GB" altLang="en-US" sz="2800" b="1" dirty="0" smtClean="0">
                <a:solidFill>
                  <a:srgbClr val="000000"/>
                </a:solidFill>
                <a:latin typeface="+mn-lt"/>
              </a:rPr>
              <a:t>them.</a:t>
            </a:r>
            <a:endParaRPr lang="en-GB" altLang="en-US" sz="2800" b="1" dirty="0">
              <a:solidFill>
                <a:srgbClr val="000000"/>
              </a:solidFill>
              <a:latin typeface="+mn-lt"/>
            </a:endParaRPr>
          </a:p>
          <a:p>
            <a:pPr algn="ctr" eaLnBrk="1" hangingPunct="1">
              <a:spcBef>
                <a:spcPct val="50000"/>
              </a:spcBef>
              <a:buFontTx/>
              <a:buNone/>
            </a:pPr>
            <a:endParaRPr lang="en-GB" altLang="en-US" dirty="0">
              <a:solidFill>
                <a:srgbClr val="000000"/>
              </a:solidFill>
            </a:endParaRPr>
          </a:p>
        </p:txBody>
      </p:sp>
      <p:pic>
        <p:nvPicPr>
          <p:cNvPr id="104452" name="Picture 2"/>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268413"/>
            <a:ext cx="61912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4"/>
          <p:cNvSpPr>
            <a:spLocks noChangeArrowheads="1"/>
          </p:cNvSpPr>
          <p:nvPr/>
        </p:nvSpPr>
        <p:spPr bwMode="auto">
          <a:xfrm>
            <a:off x="0" y="49323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itchFamily="66" charset="0"/>
                <a:cs typeface="Arial" pitchFamily="34" charset="0"/>
              </a:defRPr>
            </a:lvl1pPr>
            <a:lvl2pPr marL="742950" indent="-285750" eaLnBrk="0" hangingPunct="0">
              <a:defRPr sz="3200">
                <a:solidFill>
                  <a:schemeClr val="tx1"/>
                </a:solidFill>
                <a:latin typeface="Comic Sans MS" pitchFamily="66" charset="0"/>
                <a:cs typeface="Arial" pitchFamily="34" charset="0"/>
              </a:defRPr>
            </a:lvl2pPr>
            <a:lvl3pPr marL="1143000" indent="-228600" eaLnBrk="0" hangingPunct="0">
              <a:defRPr sz="3200">
                <a:solidFill>
                  <a:schemeClr val="tx1"/>
                </a:solidFill>
                <a:latin typeface="Comic Sans MS" pitchFamily="66" charset="0"/>
                <a:cs typeface="Arial" pitchFamily="34" charset="0"/>
              </a:defRPr>
            </a:lvl3pPr>
            <a:lvl4pPr marL="1600200" indent="-228600" eaLnBrk="0" hangingPunct="0">
              <a:defRPr sz="3200">
                <a:solidFill>
                  <a:schemeClr val="tx1"/>
                </a:solidFill>
                <a:latin typeface="Comic Sans MS" pitchFamily="66" charset="0"/>
                <a:cs typeface="Arial" pitchFamily="34" charset="0"/>
              </a:defRPr>
            </a:lvl4pPr>
            <a:lvl5pPr marL="2057400" indent="-228600" eaLnBrk="0" hangingPunct="0">
              <a:defRPr sz="32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sz="32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sz="32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sz="32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sz="3200">
                <a:solidFill>
                  <a:schemeClr val="tx1"/>
                </a:solidFill>
                <a:latin typeface="Comic Sans MS" pitchFamily="66" charset="0"/>
                <a:cs typeface="Arial" pitchFamily="34" charset="0"/>
              </a:defRPr>
            </a:lvl9pPr>
          </a:lstStyle>
          <a:p>
            <a:pPr algn="ctr" eaLnBrk="1" hangingPunct="1"/>
            <a:r>
              <a:rPr lang="en-GB" altLang="en-US" sz="2000">
                <a:solidFill>
                  <a:srgbClr val="000000"/>
                </a:solidFill>
                <a:latin typeface="Arial" pitchFamily="34" charset="0"/>
              </a:rPr>
              <a:t>    Battle of Trafalgar 1805</a:t>
            </a:r>
          </a:p>
        </p:txBody>
      </p:sp>
      <p:pic>
        <p:nvPicPr>
          <p:cNvPr id="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487" y="45285"/>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6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eremy\Desktop\facebook.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49184"/>
            <a:ext cx="6199200" cy="36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0" y="18864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800" b="1" dirty="0">
                <a:latin typeface="+mn-lt"/>
              </a:rPr>
              <a:t>Marginal Gains</a:t>
            </a:r>
            <a:endParaRPr lang="en-GB" altLang="en-US" sz="4800" b="1" dirty="0">
              <a:solidFill>
                <a:srgbClr val="000000"/>
              </a:solidFill>
              <a:latin typeface="+mn-lt"/>
            </a:endParaRPr>
          </a:p>
          <a:p>
            <a:pPr algn="ctr" eaLnBrk="1" hangingPunct="1">
              <a:spcBef>
                <a:spcPct val="50000"/>
              </a:spcBef>
              <a:buFontTx/>
              <a:buNone/>
            </a:pPr>
            <a:endParaRPr lang="en-GB" altLang="en-US" sz="4800" dirty="0">
              <a:solidFill>
                <a:srgbClr val="000000"/>
              </a:solidFill>
            </a:endParaRPr>
          </a:p>
        </p:txBody>
      </p:sp>
      <p:sp>
        <p:nvSpPr>
          <p:cNvPr id="7171" name="Text Box 3"/>
          <p:cNvSpPr txBox="1">
            <a:spLocks noChangeArrowheads="1"/>
          </p:cNvSpPr>
          <p:nvPr/>
        </p:nvSpPr>
        <p:spPr bwMode="auto">
          <a:xfrm>
            <a:off x="0" y="5440575"/>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None/>
            </a:pPr>
            <a:r>
              <a:rPr lang="en-GB" altLang="en-US" sz="2000" b="1" dirty="0">
                <a:latin typeface="+mn-lt"/>
              </a:rPr>
              <a:t>Using social networking sites while studying lowers </a:t>
            </a:r>
            <a:r>
              <a:rPr lang="en-GB" altLang="en-US" sz="2000" b="1" dirty="0" smtClean="0">
                <a:latin typeface="+mn-lt"/>
              </a:rPr>
              <a:t>grades.</a:t>
            </a:r>
            <a:endParaRPr lang="en-GB" altLang="en-US" sz="2000" b="1" dirty="0">
              <a:solidFill>
                <a:srgbClr val="000000"/>
              </a:solidFill>
              <a:latin typeface="+mn-lt"/>
            </a:endParaRPr>
          </a:p>
          <a:p>
            <a:pPr algn="ctr" eaLnBrk="1" hangingPunct="1">
              <a:spcBef>
                <a:spcPct val="50000"/>
              </a:spcBef>
              <a:buFontTx/>
              <a:buNone/>
            </a:pPr>
            <a:endParaRPr lang="en-GB" altLang="en-US" sz="2400" dirty="0">
              <a:solidFill>
                <a:prstClr val="black"/>
              </a:solidFill>
            </a:endParaRPr>
          </a:p>
        </p:txBody>
      </p:sp>
      <p:pic>
        <p:nvPicPr>
          <p:cNvPr id="5"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408"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1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6064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a:latin typeface="+mn-lt"/>
              </a:rPr>
              <a:t>Marginal Gains</a:t>
            </a:r>
            <a:endParaRPr lang="en-GB" altLang="en-US" sz="4400" b="1" dirty="0">
              <a:solidFill>
                <a:srgbClr val="000000"/>
              </a:solidFill>
              <a:latin typeface="+mn-lt"/>
            </a:endParaRPr>
          </a:p>
          <a:p>
            <a:pPr algn="ctr" eaLnBrk="1" hangingPunct="1">
              <a:spcBef>
                <a:spcPct val="50000"/>
              </a:spcBef>
              <a:buFontTx/>
              <a:buNone/>
            </a:pPr>
            <a:endParaRPr lang="en-GB" altLang="en-US" sz="4800" dirty="0">
              <a:solidFill>
                <a:srgbClr val="000000"/>
              </a:solidFill>
            </a:endParaRPr>
          </a:p>
        </p:txBody>
      </p:sp>
      <p:sp>
        <p:nvSpPr>
          <p:cNvPr id="2" name="TextBox 1"/>
          <p:cNvSpPr txBox="1"/>
          <p:nvPr/>
        </p:nvSpPr>
        <p:spPr>
          <a:xfrm>
            <a:off x="0" y="5293657"/>
            <a:ext cx="9144000" cy="1015663"/>
          </a:xfrm>
          <a:prstGeom prst="rect">
            <a:avLst/>
          </a:prstGeom>
          <a:noFill/>
        </p:spPr>
        <p:txBody>
          <a:bodyPr wrap="square" rtlCol="0">
            <a:spAutoFit/>
          </a:bodyPr>
          <a:lstStyle/>
          <a:p>
            <a:pPr algn="ctr">
              <a:spcBef>
                <a:spcPct val="0"/>
              </a:spcBef>
            </a:pPr>
            <a:r>
              <a:rPr lang="en-GB" altLang="en-US" sz="2000" b="1" dirty="0">
                <a:cs typeface="Arial" panose="020B0604020202020204" pitchFamily="34" charset="0"/>
              </a:rPr>
              <a:t>Develop a colour-coding scheme using </a:t>
            </a:r>
            <a:r>
              <a:rPr lang="en-GB" altLang="en-US" sz="2000" b="1" dirty="0" smtClean="0">
                <a:cs typeface="Arial" panose="020B0604020202020204" pitchFamily="34" charset="0"/>
              </a:rPr>
              <a:t>highlighters                                             </a:t>
            </a:r>
          </a:p>
          <a:p>
            <a:pPr algn="ctr">
              <a:spcBef>
                <a:spcPct val="0"/>
              </a:spcBef>
            </a:pPr>
            <a:r>
              <a:rPr lang="en-GB" altLang="en-US" sz="2000" b="1" dirty="0" smtClean="0">
                <a:cs typeface="Arial" panose="020B0604020202020204" pitchFamily="34" charset="0"/>
              </a:rPr>
              <a:t> </a:t>
            </a:r>
            <a:r>
              <a:rPr lang="en-GB" altLang="en-US" sz="2000" b="1" dirty="0">
                <a:cs typeface="Arial" panose="020B0604020202020204" pitchFamily="34" charset="0"/>
              </a:rPr>
              <a:t>- key points in one colour, secondary points in another, etc</a:t>
            </a:r>
            <a:r>
              <a:rPr lang="en-GB" altLang="en-US" sz="2000" dirty="0">
                <a:latin typeface="Arial" panose="020B0604020202020204" pitchFamily="34" charset="0"/>
                <a:cs typeface="Arial" panose="020B0604020202020204" pitchFamily="34" charset="0"/>
              </a:rPr>
              <a:t>.</a:t>
            </a:r>
          </a:p>
          <a:p>
            <a:pPr algn="ctr">
              <a:spcBef>
                <a:spcPct val="0"/>
              </a:spcBef>
            </a:pPr>
            <a:endParaRPr lang="en-GB" altLang="en-US" sz="2000" dirty="0">
              <a:latin typeface="Arial" panose="020B0604020202020204" pitchFamily="34" charset="0"/>
              <a:cs typeface="Arial" panose="020B0604020202020204" pitchFamily="34" charset="0"/>
            </a:endParaRPr>
          </a:p>
        </p:txBody>
      </p:sp>
      <p:pic>
        <p:nvPicPr>
          <p:cNvPr id="7" name="Picture 6" descr="ColouredNotes"/>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152" y="1484784"/>
            <a:ext cx="25908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075956" y="1484784"/>
            <a:ext cx="259238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125234"/>
            <a:ext cx="9144000" cy="400110"/>
          </a:xfrm>
          <a:prstGeom prst="rect">
            <a:avLst/>
          </a:prstGeom>
          <a:noFill/>
        </p:spPr>
        <p:txBody>
          <a:bodyPr wrap="square" rtlCol="0">
            <a:spAutoFit/>
          </a:bodyPr>
          <a:lstStyle/>
          <a:p>
            <a:pPr algn="ctr">
              <a:defRPr/>
            </a:pPr>
            <a:r>
              <a:rPr lang="en-GB" sz="2000" b="1" dirty="0">
                <a:cs typeface="Arial" panose="020B0604020202020204" pitchFamily="34" charset="0"/>
              </a:rPr>
              <a:t>This is a way of identifying key points later.</a:t>
            </a:r>
          </a:p>
        </p:txBody>
      </p:sp>
      <p:pic>
        <p:nvPicPr>
          <p:cNvPr id="8"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408"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0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56" y="9307"/>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None/>
            </a:pPr>
            <a:r>
              <a:rPr lang="en-GB" altLang="en-US" sz="4400" b="1" dirty="0">
                <a:latin typeface="+mn-lt"/>
              </a:rPr>
              <a:t>Marginal Gains</a:t>
            </a:r>
            <a:endParaRPr lang="en-GB" altLang="en-US" sz="4400" b="1" dirty="0">
              <a:solidFill>
                <a:srgbClr val="000000"/>
              </a:solidFill>
              <a:latin typeface="+mn-lt"/>
            </a:endParaRPr>
          </a:p>
          <a:p>
            <a:pPr algn="ctr" eaLnBrk="1" hangingPunct="1">
              <a:spcBef>
                <a:spcPct val="50000"/>
              </a:spcBef>
              <a:buFontTx/>
              <a:buNone/>
            </a:pPr>
            <a:endParaRPr lang="en-GB" altLang="en-US" sz="4800" dirty="0">
              <a:solidFill>
                <a:srgbClr val="000000"/>
              </a:solidFill>
            </a:endParaRPr>
          </a:p>
        </p:txBody>
      </p:sp>
      <p:pic>
        <p:nvPicPr>
          <p:cNvPr id="9" name="Picture 4"/>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78803"/>
            <a:ext cx="6199200" cy="36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277" y="4727466"/>
            <a:ext cx="9144000" cy="861774"/>
          </a:xfrm>
          <a:prstGeom prst="rect">
            <a:avLst/>
          </a:prstGeom>
          <a:noFill/>
        </p:spPr>
        <p:txBody>
          <a:bodyPr wrap="square" rtlCol="0">
            <a:spAutoFit/>
          </a:bodyPr>
          <a:lstStyle/>
          <a:p>
            <a:pPr algn="ctr">
              <a:spcBef>
                <a:spcPct val="50000"/>
              </a:spcBef>
            </a:pPr>
            <a:r>
              <a:rPr lang="en-GB" altLang="en-US" sz="2000" b="1" dirty="0">
                <a:cs typeface="Arial" panose="020B0604020202020204" pitchFamily="34" charset="0"/>
              </a:rPr>
              <a:t>Use revision web </a:t>
            </a:r>
            <a:r>
              <a:rPr lang="en-GB" altLang="en-US" sz="2000" b="1" dirty="0" smtClean="0">
                <a:cs typeface="Arial" panose="020B0604020202020204" pitchFamily="34" charset="0"/>
              </a:rPr>
              <a:t>sites.</a:t>
            </a:r>
            <a:endParaRPr lang="en-GB" altLang="en-US" sz="2000" b="1" dirty="0">
              <a:cs typeface="Arial" panose="020B0604020202020204" pitchFamily="34" charset="0"/>
            </a:endParaRPr>
          </a:p>
          <a:p>
            <a:pPr algn="ctr">
              <a:spcBef>
                <a:spcPct val="50000"/>
              </a:spcBef>
            </a:pPr>
            <a:endParaRPr lang="en-GB" altLang="en-US" sz="2000" dirty="0">
              <a:latin typeface="Arial" panose="020B0604020202020204" pitchFamily="34" charset="0"/>
              <a:cs typeface="Arial" panose="020B0604020202020204" pitchFamily="34" charset="0"/>
            </a:endParaRPr>
          </a:p>
        </p:txBody>
      </p:sp>
      <p:sp>
        <p:nvSpPr>
          <p:cNvPr id="6" name="TextBox 5"/>
          <p:cNvSpPr txBox="1"/>
          <p:nvPr/>
        </p:nvSpPr>
        <p:spPr>
          <a:xfrm>
            <a:off x="23775" y="5152011"/>
            <a:ext cx="9036496" cy="400110"/>
          </a:xfrm>
          <a:prstGeom prst="rect">
            <a:avLst/>
          </a:prstGeom>
          <a:noFill/>
        </p:spPr>
        <p:txBody>
          <a:bodyPr wrap="square" rtlCol="0">
            <a:spAutoFit/>
          </a:bodyPr>
          <a:lstStyle/>
          <a:p>
            <a:pPr algn="ctr">
              <a:defRPr/>
            </a:pPr>
            <a:r>
              <a:rPr lang="en-GB" altLang="en-US" sz="2000" b="1" dirty="0">
                <a:cs typeface="Arial" panose="020B0604020202020204" pitchFamily="34" charset="0"/>
              </a:rPr>
              <a:t>Test yourself on </a:t>
            </a:r>
            <a:r>
              <a:rPr lang="en-GB" altLang="en-US" sz="2000" b="1" dirty="0" smtClean="0">
                <a:cs typeface="Arial" panose="020B0604020202020204" pitchFamily="34" charset="0"/>
              </a:rPr>
              <a:t>past </a:t>
            </a:r>
            <a:r>
              <a:rPr lang="en-GB" altLang="en-US" sz="2000" b="1" dirty="0">
                <a:cs typeface="Arial" panose="020B0604020202020204" pitchFamily="34" charset="0"/>
              </a:rPr>
              <a:t>papers </a:t>
            </a:r>
            <a:r>
              <a:rPr lang="en-GB" altLang="en-US" sz="2000" b="1" dirty="0" smtClean="0">
                <a:cs typeface="Arial" panose="020B0604020202020204" pitchFamily="34" charset="0"/>
              </a:rPr>
              <a:t>available on line</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7" name="TextBox 6"/>
          <p:cNvSpPr txBox="1"/>
          <p:nvPr/>
        </p:nvSpPr>
        <p:spPr>
          <a:xfrm>
            <a:off x="64029" y="5595635"/>
            <a:ext cx="9036496" cy="400110"/>
          </a:xfrm>
          <a:prstGeom prst="rect">
            <a:avLst/>
          </a:prstGeom>
          <a:noFill/>
        </p:spPr>
        <p:txBody>
          <a:bodyPr wrap="square" rtlCol="0">
            <a:spAutoFit/>
          </a:bodyPr>
          <a:lstStyle/>
          <a:p>
            <a:pPr algn="ctr">
              <a:defRPr/>
            </a:pPr>
            <a:r>
              <a:rPr lang="en-GB" altLang="en-US" sz="2000" b="1" dirty="0">
                <a:cs typeface="Arial" panose="020B0604020202020204" pitchFamily="34" charset="0"/>
              </a:rPr>
              <a:t>Look at the learner guides and video clips on BBC </a:t>
            </a:r>
            <a:r>
              <a:rPr lang="en-GB" altLang="en-US" sz="2000" b="1" dirty="0" smtClean="0">
                <a:cs typeface="Arial" panose="020B0604020202020204" pitchFamily="34" charset="0"/>
              </a:rPr>
              <a:t>Bitesize.</a:t>
            </a:r>
            <a:endParaRPr lang="en-GB" altLang="en-US" sz="2000" b="1" dirty="0">
              <a:cs typeface="Arial" panose="020B0604020202020204" pitchFamily="34" charset="0"/>
            </a:endParaRPr>
          </a:p>
        </p:txBody>
      </p:sp>
      <p:pic>
        <p:nvPicPr>
          <p:cNvPr id="10"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138"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7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024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4400" b="1" dirty="0">
                <a:solidFill>
                  <a:srgbClr val="000000"/>
                </a:solidFill>
                <a:latin typeface="+mn-lt"/>
              </a:rPr>
              <a:t>Marginal </a:t>
            </a:r>
            <a:r>
              <a:rPr lang="en-GB" altLang="en-US" sz="4400" b="1" dirty="0" smtClean="0">
                <a:solidFill>
                  <a:srgbClr val="000000"/>
                </a:solidFill>
                <a:latin typeface="+mn-lt"/>
              </a:rPr>
              <a:t>Gains</a:t>
            </a:r>
            <a:endParaRPr lang="en-GB" altLang="en-US" sz="4400" b="1" dirty="0">
              <a:solidFill>
                <a:srgbClr val="000000"/>
              </a:solidFill>
              <a:latin typeface="+mn-lt"/>
            </a:endParaRPr>
          </a:p>
        </p:txBody>
      </p:sp>
      <p:sp>
        <p:nvSpPr>
          <p:cNvPr id="34819" name="Rectangle 4"/>
          <p:cNvSpPr>
            <a:spLocks noChangeArrowheads="1"/>
          </p:cNvSpPr>
          <p:nvPr/>
        </p:nvSpPr>
        <p:spPr bwMode="auto">
          <a:xfrm>
            <a:off x="0" y="858886"/>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GB" altLang="en-US" sz="2400" b="1" dirty="0">
                <a:solidFill>
                  <a:srgbClr val="000000"/>
                </a:solidFill>
                <a:latin typeface="+mn-lt"/>
              </a:rPr>
              <a:t> Health, diet and sleep </a:t>
            </a:r>
          </a:p>
          <a:p>
            <a:pPr algn="ctr" eaLnBrk="1" hangingPunct="1">
              <a:spcBef>
                <a:spcPct val="50000"/>
              </a:spcBef>
            </a:pPr>
            <a:r>
              <a:rPr lang="en-GB" altLang="en-US" sz="2400" b="1" dirty="0">
                <a:solidFill>
                  <a:srgbClr val="000000"/>
                </a:solidFill>
                <a:latin typeface="+mn-lt"/>
              </a:rPr>
              <a:t> Attend every lesson</a:t>
            </a:r>
          </a:p>
          <a:p>
            <a:pPr algn="ctr" eaLnBrk="1" hangingPunct="1">
              <a:spcBef>
                <a:spcPct val="50000"/>
              </a:spcBef>
            </a:pPr>
            <a:r>
              <a:rPr lang="en-GB" altLang="en-US" sz="2400" b="1" dirty="0">
                <a:solidFill>
                  <a:srgbClr val="000000"/>
                </a:solidFill>
                <a:latin typeface="+mn-lt"/>
              </a:rPr>
              <a:t> Sit at the front</a:t>
            </a:r>
          </a:p>
          <a:p>
            <a:pPr algn="ctr" eaLnBrk="1" hangingPunct="1">
              <a:spcBef>
                <a:spcPct val="50000"/>
              </a:spcBef>
            </a:pPr>
            <a:r>
              <a:rPr lang="en-GB" altLang="en-US" sz="2400" b="1" dirty="0">
                <a:solidFill>
                  <a:srgbClr val="000000"/>
                </a:solidFill>
                <a:latin typeface="+mn-lt"/>
              </a:rPr>
              <a:t> Take detailed notes</a:t>
            </a:r>
          </a:p>
          <a:p>
            <a:pPr algn="ctr" eaLnBrk="1" hangingPunct="1">
              <a:spcBef>
                <a:spcPct val="50000"/>
              </a:spcBef>
            </a:pPr>
            <a:r>
              <a:rPr lang="en-GB" altLang="en-US" sz="2400" b="1" dirty="0">
                <a:solidFill>
                  <a:srgbClr val="000000"/>
                </a:solidFill>
                <a:latin typeface="+mn-lt"/>
              </a:rPr>
              <a:t> Presentation matters</a:t>
            </a:r>
          </a:p>
          <a:p>
            <a:pPr algn="ctr" eaLnBrk="1" hangingPunct="1">
              <a:spcBef>
                <a:spcPct val="50000"/>
              </a:spcBef>
            </a:pPr>
            <a:r>
              <a:rPr lang="en-GB" altLang="en-US" sz="2400" b="1" dirty="0">
                <a:solidFill>
                  <a:srgbClr val="000000"/>
                </a:solidFill>
                <a:latin typeface="+mn-lt"/>
              </a:rPr>
              <a:t> Hit deadlines</a:t>
            </a:r>
          </a:p>
          <a:p>
            <a:pPr algn="ctr" eaLnBrk="1" hangingPunct="1">
              <a:spcBef>
                <a:spcPct val="50000"/>
              </a:spcBef>
            </a:pPr>
            <a:r>
              <a:rPr lang="en-GB" altLang="en-US" sz="2400" b="1" dirty="0">
                <a:solidFill>
                  <a:srgbClr val="000000"/>
                </a:solidFill>
                <a:latin typeface="+mn-lt"/>
              </a:rPr>
              <a:t> </a:t>
            </a:r>
            <a:r>
              <a:rPr lang="en-GB" altLang="en-US" sz="2400" b="1" dirty="0" smtClean="0">
                <a:solidFill>
                  <a:srgbClr val="000000"/>
                </a:solidFill>
                <a:latin typeface="+mn-lt"/>
              </a:rPr>
              <a:t> </a:t>
            </a:r>
            <a:r>
              <a:rPr lang="en-GB" altLang="en-US" sz="2400" b="1" dirty="0">
                <a:solidFill>
                  <a:srgbClr val="000000"/>
                </a:solidFill>
                <a:latin typeface="+mn-lt"/>
              </a:rPr>
              <a:t>Use a planner </a:t>
            </a:r>
          </a:p>
          <a:p>
            <a:pPr algn="ctr" eaLnBrk="1" hangingPunct="1">
              <a:spcBef>
                <a:spcPct val="50000"/>
              </a:spcBef>
            </a:pPr>
            <a:r>
              <a:rPr lang="en-GB" altLang="en-US" sz="2400" b="1" dirty="0">
                <a:solidFill>
                  <a:srgbClr val="000000"/>
                </a:solidFill>
                <a:latin typeface="+mn-lt"/>
              </a:rPr>
              <a:t> Questions and feedback </a:t>
            </a:r>
          </a:p>
          <a:p>
            <a:pPr algn="ctr" eaLnBrk="1" hangingPunct="1">
              <a:spcBef>
                <a:spcPct val="50000"/>
              </a:spcBef>
            </a:pPr>
            <a:r>
              <a:rPr lang="en-GB" altLang="en-US" sz="2400" b="1" dirty="0">
                <a:solidFill>
                  <a:srgbClr val="000000"/>
                </a:solidFill>
                <a:latin typeface="+mn-lt"/>
              </a:rPr>
              <a:t> Use your study periods</a:t>
            </a:r>
          </a:p>
          <a:p>
            <a:pPr algn="ctr" eaLnBrk="1" hangingPunct="1">
              <a:spcBef>
                <a:spcPct val="50000"/>
              </a:spcBef>
            </a:pPr>
            <a:r>
              <a:rPr lang="en-GB" altLang="en-US" sz="2400" b="1" dirty="0">
                <a:solidFill>
                  <a:srgbClr val="000000"/>
                </a:solidFill>
                <a:latin typeface="+mn-lt"/>
              </a:rPr>
              <a:t> Positive attitude </a:t>
            </a:r>
          </a:p>
        </p:txBody>
      </p:sp>
      <p:pic>
        <p:nvPicPr>
          <p:cNvPr id="4"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08" y="9869"/>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8800" b="0" i="0" u="none" strike="noStrike" cap="none" baseline="0" dirty="0">
                <a:solidFill>
                  <a:schemeClr val="dk1"/>
                </a:solidFill>
                <a:latin typeface="Calibri"/>
                <a:ea typeface="Calibri"/>
                <a:cs typeface="Calibri"/>
                <a:sym typeface="Calibri"/>
              </a:rPr>
              <a:t> </a:t>
            </a:r>
            <a:r>
              <a:rPr lang="en-GB" sz="8800" b="0" i="0" u="none" strike="noStrike" cap="none" baseline="0" dirty="0">
                <a:solidFill>
                  <a:schemeClr val="dk1"/>
                </a:solidFill>
                <a:latin typeface="+mj-lt"/>
                <a:ea typeface="Calibri"/>
                <a:cs typeface="Calibri"/>
                <a:sym typeface="Calibri"/>
              </a:rPr>
              <a:t>English	</a:t>
            </a:r>
          </a:p>
        </p:txBody>
      </p:sp>
      <p:sp>
        <p:nvSpPr>
          <p:cNvPr id="186" name="Shape 186"/>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GB" sz="6000" b="0" i="0" u="none" strike="noStrike" cap="none" baseline="0" dirty="0" smtClean="0">
                <a:solidFill>
                  <a:srgbClr val="888888"/>
                </a:solidFill>
                <a:latin typeface="+mj-lt"/>
                <a:ea typeface="Calibri"/>
                <a:cs typeface="Calibri"/>
                <a:sym typeface="Calibri"/>
              </a:rPr>
              <a:t>Mrs</a:t>
            </a:r>
            <a:r>
              <a:rPr lang="en-GB" sz="6000" b="0" i="0" u="none" strike="noStrike" cap="none" dirty="0" smtClean="0">
                <a:solidFill>
                  <a:srgbClr val="888888"/>
                </a:solidFill>
                <a:latin typeface="+mj-lt"/>
                <a:ea typeface="Calibri"/>
                <a:cs typeface="Calibri"/>
                <a:sym typeface="Calibri"/>
              </a:rPr>
              <a:t> Peel</a:t>
            </a:r>
            <a:endParaRPr lang="en-GB" sz="6000" b="0" i="0" u="none" strike="noStrike" cap="none" baseline="0" dirty="0">
              <a:solidFill>
                <a:srgbClr val="888888"/>
              </a:solidFill>
              <a:latin typeface="+mj-lt"/>
              <a:ea typeface="Calibri"/>
              <a:cs typeface="Calibri"/>
              <a:sym typeface="Calibri"/>
            </a:endParaRPr>
          </a:p>
        </p:txBody>
      </p:sp>
      <p:pic>
        <p:nvPicPr>
          <p:cNvPr id="4"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692696"/>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idx="1"/>
          </p:nvPr>
        </p:nvSpPr>
        <p:spPr>
          <a:xfrm>
            <a:off x="457200" y="1600200"/>
            <a:ext cx="8229600" cy="4925144"/>
          </a:xfrm>
        </p:spPr>
        <p:txBody>
          <a:bodyPr>
            <a:normAutofit fontScale="92500" lnSpcReduction="20000"/>
          </a:bodyPr>
          <a:lstStyle/>
          <a:p>
            <a:pPr marL="365760" indent="-256032" fontAlgn="auto">
              <a:spcAft>
                <a:spcPts val="0"/>
              </a:spcAft>
              <a:buFont typeface="Wingdings" pitchFamily="2" charset="2"/>
              <a:buNone/>
              <a:defRPr/>
            </a:pPr>
            <a:r>
              <a:rPr lang="en-GB" dirty="0"/>
              <a:t>	</a:t>
            </a:r>
            <a:r>
              <a:rPr lang="en-GB" b="1" dirty="0">
                <a:solidFill>
                  <a:srgbClr val="0070C0"/>
                </a:solidFill>
              </a:rPr>
              <a:t>GCSE attainment </a:t>
            </a:r>
            <a:r>
              <a:rPr lang="en-GB" dirty="0"/>
              <a:t>is positively influenced by the level of </a:t>
            </a:r>
            <a:r>
              <a:rPr lang="en-GB" b="1" dirty="0">
                <a:solidFill>
                  <a:srgbClr val="0070C0"/>
                </a:solidFill>
              </a:rPr>
              <a:t>parental engagement </a:t>
            </a:r>
            <a:r>
              <a:rPr lang="en-GB" dirty="0"/>
              <a:t>: The more parents get involved, the higher the level of attainment.</a:t>
            </a:r>
          </a:p>
          <a:p>
            <a:pPr marL="365760" indent="-256032" fontAlgn="auto">
              <a:spcAft>
                <a:spcPts val="0"/>
              </a:spcAft>
              <a:buFont typeface="Wingdings" pitchFamily="2" charset="2"/>
              <a:buNone/>
              <a:defRPr/>
            </a:pPr>
            <a:endParaRPr lang="en-GB" dirty="0"/>
          </a:p>
          <a:p>
            <a:pPr marL="365760" indent="-256032" fontAlgn="auto">
              <a:spcAft>
                <a:spcPts val="0"/>
              </a:spcAft>
              <a:buFont typeface="Wingdings" pitchFamily="2" charset="2"/>
              <a:buNone/>
              <a:defRPr/>
            </a:pPr>
            <a:r>
              <a:rPr lang="en-GB" dirty="0"/>
              <a:t>	Parents have the greatest influence on the achievement of pupils through </a:t>
            </a:r>
            <a:r>
              <a:rPr lang="en-GB" b="1" dirty="0">
                <a:solidFill>
                  <a:srgbClr val="0070C0"/>
                </a:solidFill>
              </a:rPr>
              <a:t>supporting their learning in the home</a:t>
            </a:r>
            <a:r>
              <a:rPr lang="en-GB" dirty="0"/>
              <a:t> rather than supporting activities in the school. It is your support of learning within the home environment that makes the maximum difference to achievement</a:t>
            </a:r>
            <a:r>
              <a:rPr lang="en-GB" dirty="0" smtClean="0"/>
              <a:t>.</a:t>
            </a:r>
          </a:p>
          <a:p>
            <a:pPr marL="365760" indent="-256032" fontAlgn="auto">
              <a:spcAft>
                <a:spcPts val="0"/>
              </a:spcAft>
              <a:buFont typeface="Wingdings" pitchFamily="2" charset="2"/>
              <a:buNone/>
              <a:defRPr/>
            </a:pPr>
            <a:endParaRPr lang="en-GB" dirty="0"/>
          </a:p>
          <a:p>
            <a:pPr marL="365760" indent="-256032" fontAlgn="auto">
              <a:spcAft>
                <a:spcPts val="0"/>
              </a:spcAft>
              <a:buFont typeface="Wingdings" pitchFamily="2" charset="2"/>
              <a:buNone/>
              <a:defRPr/>
            </a:pPr>
            <a:r>
              <a:rPr lang="en-GB" b="1" dirty="0"/>
              <a:t>(</a:t>
            </a:r>
            <a:r>
              <a:rPr lang="en-GB" b="1" dirty="0" err="1" smtClean="0"/>
              <a:t>DfE</a:t>
            </a:r>
            <a:r>
              <a:rPr lang="en-GB" b="1" dirty="0" smtClean="0"/>
              <a:t>, 2013)</a:t>
            </a:r>
            <a:endParaRPr lang="en-GB" b="1" dirty="0"/>
          </a:p>
          <a:p>
            <a:pPr marL="365760" indent="-256032" fontAlgn="auto">
              <a:spcAft>
                <a:spcPts val="0"/>
              </a:spcAft>
              <a:buFont typeface="Wingdings" pitchFamily="2" charset="2"/>
              <a:buNone/>
              <a:defRPr/>
            </a:pPr>
            <a:endParaRPr lang="en-GB" dirty="0"/>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endParaRPr lang="en-GB" dirty="0"/>
          </a:p>
        </p:txBody>
      </p:sp>
      <p:sp>
        <p:nvSpPr>
          <p:cNvPr id="3076" name="Rectangle 4"/>
          <p:cNvSpPr>
            <a:spLocks noGrp="1" noChangeArrowheads="1"/>
          </p:cNvSpPr>
          <p:nvPr>
            <p:ph type="title"/>
          </p:nvPr>
        </p:nvSpPr>
        <p:spPr/>
        <p:txBody>
          <a:bodyPr/>
          <a:lstStyle/>
          <a:p>
            <a:pPr fontAlgn="auto">
              <a:spcAft>
                <a:spcPts val="0"/>
              </a:spcAft>
              <a:defRPr/>
            </a:pPr>
            <a:r>
              <a:rPr lang="en-GB" b="1" dirty="0"/>
              <a:t>The Key Message</a:t>
            </a:r>
          </a:p>
        </p:txBody>
      </p:sp>
      <p:sp>
        <p:nvSpPr>
          <p:cNvPr id="10244" name="Rectangle 6"/>
          <p:cNvSpPr>
            <a:spLocks noChangeArrowheads="1"/>
          </p:cNvSpPr>
          <p:nvPr/>
        </p:nvSpPr>
        <p:spPr bwMode="auto">
          <a:xfrm>
            <a:off x="1403350" y="1412875"/>
            <a:ext cx="6334125" cy="400050"/>
          </a:xfrm>
          <a:prstGeom prst="rect">
            <a:avLst/>
          </a:prstGeom>
          <a:noFill/>
          <a:ln w="9525">
            <a:noFill/>
            <a:miter lim="800000"/>
            <a:headEnd/>
            <a:tailEnd/>
          </a:ln>
        </p:spPr>
        <p:txBody>
          <a:bodyPr anchor="ctr">
            <a:spAutoFit/>
          </a:bodyPr>
          <a:lstStyle/>
          <a:p>
            <a:endParaRPr lang="en-US" sz="2000" b="1"/>
          </a:p>
        </p:txBody>
      </p:sp>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50" y="329348"/>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38" y="304393"/>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162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j-lt"/>
              </a:rPr>
              <a:t>Key Dates</a:t>
            </a:r>
            <a:endParaRPr lang="en-GB" b="1" dirty="0">
              <a:latin typeface="+mj-lt"/>
            </a:endParaRPr>
          </a:p>
        </p:txBody>
      </p:sp>
      <p:sp>
        <p:nvSpPr>
          <p:cNvPr id="3" name="Content Placeholder 2"/>
          <p:cNvSpPr>
            <a:spLocks noGrp="1"/>
          </p:cNvSpPr>
          <p:nvPr>
            <p:ph type="body" idx="1"/>
          </p:nvPr>
        </p:nvSpPr>
        <p:spPr>
          <a:xfrm>
            <a:off x="395536" y="1268760"/>
            <a:ext cx="8352928" cy="4525963"/>
          </a:xfrm>
        </p:spPr>
        <p:txBody>
          <a:bodyPr>
            <a:normAutofit/>
          </a:bodyPr>
          <a:lstStyle/>
          <a:p>
            <a:r>
              <a:rPr lang="en-GB" dirty="0" smtClean="0">
                <a:latin typeface="+mj-lt"/>
              </a:rPr>
              <a:t>W/b 31</a:t>
            </a:r>
            <a:r>
              <a:rPr lang="en-GB" baseline="30000" dirty="0" smtClean="0">
                <a:latin typeface="+mj-lt"/>
              </a:rPr>
              <a:t>st</a:t>
            </a:r>
            <a:r>
              <a:rPr lang="en-GB" dirty="0" smtClean="0">
                <a:latin typeface="+mj-lt"/>
              </a:rPr>
              <a:t> October: Macbeth and An Inspector Calls Mock examination</a:t>
            </a:r>
          </a:p>
          <a:p>
            <a:r>
              <a:rPr lang="en-GB" dirty="0" smtClean="0">
                <a:latin typeface="+mj-lt"/>
              </a:rPr>
              <a:t>23</a:t>
            </a:r>
            <a:r>
              <a:rPr lang="en-GB" baseline="30000" dirty="0" smtClean="0">
                <a:latin typeface="+mj-lt"/>
              </a:rPr>
              <a:t>rd</a:t>
            </a:r>
            <a:r>
              <a:rPr lang="en-GB" dirty="0" smtClean="0">
                <a:latin typeface="+mj-lt"/>
              </a:rPr>
              <a:t> November: An Inspector Calls theatre trip</a:t>
            </a:r>
          </a:p>
          <a:p>
            <a:r>
              <a:rPr lang="en-GB" dirty="0" smtClean="0">
                <a:latin typeface="+mj-lt"/>
              </a:rPr>
              <a:t>24</a:t>
            </a:r>
            <a:r>
              <a:rPr lang="en-GB" baseline="30000" dirty="0" smtClean="0">
                <a:latin typeface="+mj-lt"/>
              </a:rPr>
              <a:t>th</a:t>
            </a:r>
            <a:r>
              <a:rPr lang="en-GB" dirty="0" smtClean="0">
                <a:latin typeface="+mj-lt"/>
              </a:rPr>
              <a:t> February : Poetry Live trip</a:t>
            </a:r>
            <a:endParaRPr lang="en-GB" dirty="0">
              <a:latin typeface="+mj-lt"/>
            </a:endParaRPr>
          </a:p>
        </p:txBody>
      </p:sp>
      <p:sp>
        <p:nvSpPr>
          <p:cNvPr id="4" name="Text Placeholder 3"/>
          <p:cNvSpPr>
            <a:spLocks noGrp="1"/>
          </p:cNvSpPr>
          <p:nvPr>
            <p:ph type="body" idx="2"/>
          </p:nvPr>
        </p:nvSpPr>
        <p:spPr>
          <a:xfrm>
            <a:off x="4644008" y="1268760"/>
            <a:ext cx="4038599" cy="4525963"/>
          </a:xfrm>
        </p:spPr>
        <p:txBody>
          <a:bodyPr/>
          <a:lstStyle/>
          <a:p>
            <a:pPr marL="203200" indent="0">
              <a:buNone/>
            </a:pPr>
            <a:endParaRPr lang="en-GB" sz="1800" dirty="0">
              <a:latin typeface="+mj-lt"/>
            </a:endParaRPr>
          </a:p>
        </p:txBody>
      </p:sp>
    </p:spTree>
    <p:extLst>
      <p:ext uri="{BB962C8B-B14F-4D97-AF65-F5344CB8AC3E}">
        <p14:creationId xmlns:p14="http://schemas.microsoft.com/office/powerpoint/2010/main" val="203261282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2" y="404663"/>
            <a:ext cx="8884076" cy="598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72325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 y="1124744"/>
            <a:ext cx="8994747"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41255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a:solidFill>
                  <a:schemeClr val="dk1"/>
                </a:solidFill>
                <a:latin typeface="+mj-lt"/>
                <a:ea typeface="Calibri"/>
                <a:cs typeface="Calibri"/>
                <a:sym typeface="Calibri"/>
              </a:rPr>
              <a:t>English</a:t>
            </a:r>
          </a:p>
        </p:txBody>
      </p:sp>
      <p:sp>
        <p:nvSpPr>
          <p:cNvPr id="192" name="Shape 1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GB" sz="3200" b="0" i="0" u="none" strike="noStrike" cap="none" baseline="0" dirty="0">
                <a:solidFill>
                  <a:schemeClr val="dk1"/>
                </a:solidFill>
                <a:latin typeface="+mj-lt"/>
                <a:sym typeface="Calibri"/>
              </a:rPr>
              <a:t>Students prepare for </a:t>
            </a:r>
            <a:r>
              <a:rPr lang="en-GB" sz="3200" b="1" i="0" u="none" strike="noStrike" cap="none" baseline="0" dirty="0">
                <a:solidFill>
                  <a:schemeClr val="dk1"/>
                </a:solidFill>
                <a:latin typeface="+mj-lt"/>
                <a:sym typeface="Calibri"/>
              </a:rPr>
              <a:t>two</a:t>
            </a:r>
            <a:r>
              <a:rPr lang="en-GB" sz="3200" b="0" i="0" u="none" strike="noStrike" cap="none" baseline="0" dirty="0">
                <a:solidFill>
                  <a:schemeClr val="dk1"/>
                </a:solidFill>
                <a:latin typeface="+mj-lt"/>
                <a:sym typeface="Calibri"/>
              </a:rPr>
              <a:t> qualifications:</a:t>
            </a:r>
          </a:p>
          <a:p>
            <a:pPr marL="342900" marR="0" lvl="0" indent="-342900" algn="l" rtl="0">
              <a:spcBef>
                <a:spcPts val="640"/>
              </a:spcBef>
              <a:buClr>
                <a:schemeClr val="dk1"/>
              </a:buClr>
              <a:buSzPct val="100000"/>
              <a:buFont typeface="Arial"/>
              <a:buChar char="•"/>
            </a:pPr>
            <a:r>
              <a:rPr lang="en-GB" sz="3200" b="1" i="0" u="none" strike="noStrike" cap="none" baseline="0" dirty="0">
                <a:solidFill>
                  <a:schemeClr val="dk1"/>
                </a:solidFill>
                <a:latin typeface="+mj-lt"/>
                <a:sym typeface="Calibri"/>
              </a:rPr>
              <a:t>GCSE English Language</a:t>
            </a:r>
          </a:p>
          <a:p>
            <a:pPr marL="342900" marR="0" lvl="0" indent="-342900" algn="l" rtl="0">
              <a:spcBef>
                <a:spcPts val="640"/>
              </a:spcBef>
              <a:buClr>
                <a:schemeClr val="dk1"/>
              </a:buClr>
              <a:buSzPct val="100000"/>
              <a:buFont typeface="Arial"/>
              <a:buChar char="•"/>
            </a:pPr>
            <a:r>
              <a:rPr lang="en-GB" sz="3200" b="1" i="0" u="none" strike="noStrike" cap="none" baseline="0" dirty="0">
                <a:solidFill>
                  <a:schemeClr val="dk1"/>
                </a:solidFill>
                <a:latin typeface="+mj-lt"/>
                <a:sym typeface="Calibri"/>
              </a:rPr>
              <a:t>GCSE English </a:t>
            </a:r>
            <a:r>
              <a:rPr lang="en-GB" sz="3200" b="1" i="0" u="none" strike="noStrike" cap="none" baseline="0" dirty="0" smtClean="0">
                <a:solidFill>
                  <a:schemeClr val="dk1"/>
                </a:solidFill>
                <a:latin typeface="+mj-lt"/>
                <a:sym typeface="Calibri"/>
              </a:rPr>
              <a:t>Literature</a:t>
            </a:r>
          </a:p>
          <a:p>
            <a:pPr marL="0" marR="0" lvl="0" indent="0" algn="l" rtl="0">
              <a:spcBef>
                <a:spcPts val="640"/>
              </a:spcBef>
              <a:buClr>
                <a:schemeClr val="dk1"/>
              </a:buClr>
              <a:buSzPct val="100000"/>
              <a:buNone/>
            </a:pPr>
            <a:endParaRPr lang="en-GB" dirty="0">
              <a:latin typeface="+mj-lt"/>
            </a:endParaRPr>
          </a:p>
          <a:p>
            <a:pPr marL="0" marR="0" lvl="0" indent="0" algn="l" rtl="0">
              <a:spcBef>
                <a:spcPts val="640"/>
              </a:spcBef>
              <a:buClr>
                <a:schemeClr val="dk1"/>
              </a:buClr>
              <a:buSzPct val="100000"/>
              <a:buNone/>
            </a:pPr>
            <a:r>
              <a:rPr lang="en-GB" sz="3200" b="0" i="0" u="none" strike="noStrike" cap="none" baseline="0" dirty="0" smtClean="0">
                <a:solidFill>
                  <a:schemeClr val="dk1"/>
                </a:solidFill>
                <a:latin typeface="+mj-lt"/>
                <a:sym typeface="Calibri"/>
              </a:rPr>
              <a:t>Both are</a:t>
            </a:r>
            <a:r>
              <a:rPr lang="en-GB" sz="3200" b="0" i="0" u="none" strike="noStrike" cap="none" dirty="0" smtClean="0">
                <a:solidFill>
                  <a:schemeClr val="dk1"/>
                </a:solidFill>
                <a:latin typeface="+mj-lt"/>
                <a:sym typeface="Calibri"/>
              </a:rPr>
              <a:t> new specifications for first teaching from 2015 assessed entirely by terminal exams in the summer of 2017.</a:t>
            </a:r>
          </a:p>
          <a:p>
            <a:pPr marL="0" marR="0" lvl="0" indent="0" algn="l" rtl="0">
              <a:spcBef>
                <a:spcPts val="640"/>
              </a:spcBef>
              <a:buClr>
                <a:schemeClr val="dk1"/>
              </a:buClr>
              <a:buSzPct val="100000"/>
              <a:buNone/>
            </a:pPr>
            <a:r>
              <a:rPr lang="en-GB" baseline="0" dirty="0" smtClean="0">
                <a:latin typeface="+mj-lt"/>
              </a:rPr>
              <a:t>No</a:t>
            </a:r>
            <a:r>
              <a:rPr lang="en-GB" dirty="0" smtClean="0">
                <a:latin typeface="+mj-lt"/>
              </a:rPr>
              <a:t> early entry.</a:t>
            </a:r>
            <a:r>
              <a:rPr lang="en-GB" sz="3200" b="0" i="0" u="none" strike="noStrike" cap="none" baseline="0" dirty="0" smtClean="0">
                <a:solidFill>
                  <a:schemeClr val="dk1"/>
                </a:solidFill>
                <a:latin typeface="+mj-lt"/>
                <a:sym typeface="Calibri"/>
              </a:rPr>
              <a:t> </a:t>
            </a:r>
            <a:endParaRPr lang="en-GB" sz="3200" b="0" i="0" u="none" strike="noStrike" cap="none" baseline="0" dirty="0">
              <a:solidFill>
                <a:schemeClr val="dk1"/>
              </a:solidFill>
              <a:latin typeface="+mj-lt"/>
              <a:sym typeface="Calibri"/>
            </a:endParaRPr>
          </a:p>
        </p:txBody>
      </p:sp>
      <p:pic>
        <p:nvPicPr>
          <p:cNvPr id="1026" name="Picture 2" descr="W:\Teaching &amp; Learning &amp; Professional development\Learning APPs\Colour\Resili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251222"/>
            <a:ext cx="1409549" cy="13901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4" y="141216"/>
            <a:ext cx="1418682" cy="1404000"/>
          </a:xfrm>
          <a:prstGeom prst="rect">
            <a:avLst/>
          </a:prstGeom>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67544" y="76470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a:solidFill>
                  <a:schemeClr val="dk1"/>
                </a:solidFill>
                <a:latin typeface="+mj-lt"/>
                <a:ea typeface="Calibri"/>
                <a:cs typeface="Calibri"/>
                <a:sym typeface="Calibri"/>
              </a:rPr>
              <a:t>GCSE English </a:t>
            </a:r>
            <a:r>
              <a:rPr lang="en-GB" sz="4400" b="1" i="0" u="none" strike="noStrike" cap="none" baseline="0" dirty="0" smtClean="0">
                <a:solidFill>
                  <a:schemeClr val="dk1"/>
                </a:solidFill>
                <a:latin typeface="+mj-lt"/>
                <a:ea typeface="Calibri"/>
                <a:cs typeface="Calibri"/>
                <a:sym typeface="Calibri"/>
              </a:rPr>
              <a:t>Literature</a:t>
            </a:r>
            <a:endParaRPr lang="en-GB" sz="4400" b="1" i="0" u="none" strike="noStrike" cap="none" baseline="0" dirty="0">
              <a:solidFill>
                <a:schemeClr val="dk1"/>
              </a:solidFill>
              <a:latin typeface="+mj-lt"/>
              <a:ea typeface="Calibri"/>
              <a:cs typeface="Calibri"/>
              <a:sym typeface="Calibri"/>
            </a:endParaRPr>
          </a:p>
        </p:txBody>
      </p:sp>
      <p:sp>
        <p:nvSpPr>
          <p:cNvPr id="198" name="Shape 198"/>
          <p:cNvSpPr txBox="1">
            <a:spLocks noGrp="1"/>
          </p:cNvSpPr>
          <p:nvPr>
            <p:ph type="body" idx="1"/>
          </p:nvPr>
        </p:nvSpPr>
        <p:spPr>
          <a:xfrm>
            <a:off x="467544" y="2174328"/>
            <a:ext cx="8229600" cy="4525963"/>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r>
              <a:rPr lang="en-GB" sz="3700" b="0" i="0" u="none" strike="noStrike" cap="none" baseline="0" dirty="0">
                <a:solidFill>
                  <a:schemeClr val="dk1"/>
                </a:solidFill>
                <a:latin typeface="+mj-lt"/>
                <a:sym typeface="Calibri"/>
              </a:rPr>
              <a:t>Exam Board </a:t>
            </a:r>
            <a:r>
              <a:rPr lang="en-GB" sz="3700" b="1" dirty="0" smtClean="0">
                <a:latin typeface="+mj-lt"/>
              </a:rPr>
              <a:t>Edexcel</a:t>
            </a:r>
          </a:p>
          <a:p>
            <a:pPr marL="0" marR="0" lvl="0" indent="0" algn="ctr" rtl="0">
              <a:lnSpc>
                <a:spcPct val="80000"/>
              </a:lnSpc>
              <a:spcBef>
                <a:spcPts val="0"/>
              </a:spcBef>
              <a:buClr>
                <a:schemeClr val="dk1"/>
              </a:buClr>
              <a:buSzPct val="25000"/>
              <a:buFont typeface="Arial"/>
              <a:buNone/>
            </a:pPr>
            <a:endParaRPr lang="en-GB" sz="3700" b="0" i="0" u="none" strike="noStrike" cap="none" baseline="0" dirty="0">
              <a:solidFill>
                <a:schemeClr val="dk1"/>
              </a:solidFill>
              <a:latin typeface="+mj-lt"/>
              <a:sym typeface="Calibri"/>
            </a:endParaRPr>
          </a:p>
          <a:p>
            <a:pPr marL="0" marR="0" lvl="0" indent="0" algn="ctr" rtl="0">
              <a:lnSpc>
                <a:spcPct val="80000"/>
              </a:lnSpc>
              <a:spcBef>
                <a:spcPts val="0"/>
              </a:spcBef>
              <a:buClr>
                <a:schemeClr val="dk1"/>
              </a:buClr>
              <a:buSzPct val="25000"/>
              <a:buFont typeface="Arial"/>
              <a:buNone/>
            </a:pPr>
            <a:r>
              <a:rPr lang="en-GB" sz="3700" dirty="0" smtClean="0">
                <a:latin typeface="+mj-lt"/>
              </a:rPr>
              <a:t>No tier of entry</a:t>
            </a:r>
          </a:p>
          <a:p>
            <a:pPr marL="0" marR="0" lvl="0" indent="0" algn="ctr" rtl="0">
              <a:lnSpc>
                <a:spcPct val="80000"/>
              </a:lnSpc>
              <a:spcBef>
                <a:spcPts val="0"/>
              </a:spcBef>
              <a:buClr>
                <a:schemeClr val="dk1"/>
              </a:buClr>
              <a:buSzPct val="25000"/>
              <a:buFont typeface="Arial"/>
              <a:buNone/>
            </a:pPr>
            <a:endParaRPr lang="en-GB" sz="3700" dirty="0" smtClean="0">
              <a:latin typeface="+mj-lt"/>
            </a:endParaRPr>
          </a:p>
          <a:p>
            <a:pPr marL="0" marR="0" lvl="0" indent="0" algn="ctr" rtl="0">
              <a:lnSpc>
                <a:spcPct val="80000"/>
              </a:lnSpc>
              <a:spcBef>
                <a:spcPts val="0"/>
              </a:spcBef>
              <a:buClr>
                <a:schemeClr val="dk1"/>
              </a:buClr>
              <a:buSzPct val="25000"/>
              <a:buFont typeface="Arial"/>
              <a:buNone/>
            </a:pPr>
            <a:r>
              <a:rPr lang="en-GB" sz="3700" dirty="0" smtClean="0">
                <a:latin typeface="+mj-lt"/>
              </a:rPr>
              <a:t>Every student sits the same exam</a:t>
            </a:r>
          </a:p>
          <a:p>
            <a:pPr marL="0" marR="0" lvl="0" indent="0" algn="ctr" rtl="0">
              <a:lnSpc>
                <a:spcPct val="80000"/>
              </a:lnSpc>
              <a:spcBef>
                <a:spcPts val="0"/>
              </a:spcBef>
              <a:buClr>
                <a:schemeClr val="dk1"/>
              </a:buClr>
              <a:buSzPct val="25000"/>
              <a:buFont typeface="Arial"/>
              <a:buNone/>
            </a:pPr>
            <a:endParaRPr lang="en-GB" sz="3700" b="0" i="0" u="none" strike="noStrike" cap="none" baseline="0" dirty="0">
              <a:solidFill>
                <a:schemeClr val="dk1"/>
              </a:solidFill>
              <a:latin typeface="+mj-lt"/>
              <a:sym typeface="Calibri"/>
            </a:endParaRPr>
          </a:p>
          <a:p>
            <a:pPr marL="0" marR="0" lvl="0" indent="0" algn="ctr" rtl="0">
              <a:lnSpc>
                <a:spcPct val="80000"/>
              </a:lnSpc>
              <a:spcBef>
                <a:spcPts val="0"/>
              </a:spcBef>
              <a:buClr>
                <a:schemeClr val="dk1"/>
              </a:buClr>
              <a:buSzPct val="25000"/>
              <a:buFont typeface="Arial"/>
              <a:buNone/>
            </a:pPr>
            <a:r>
              <a:rPr lang="en-GB" sz="3700" dirty="0" smtClean="0">
                <a:latin typeface="+mj-lt"/>
              </a:rPr>
              <a:t>New grading system 9-1</a:t>
            </a:r>
            <a:endParaRPr lang="en-GB" sz="3700" b="0" i="0" u="none" strike="noStrike" cap="none" baseline="0" dirty="0">
              <a:solidFill>
                <a:schemeClr val="dk1"/>
              </a:solidFill>
              <a:latin typeface="+mj-lt"/>
              <a:sym typeface="Calibri"/>
            </a:endParaRPr>
          </a:p>
        </p:txBody>
      </p:sp>
      <p:pic>
        <p:nvPicPr>
          <p:cNvPr id="2050" name="Picture 2" descr="W:\Teaching &amp; Learning &amp; Professional development\Learning APPs\Colour\Resil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17232"/>
            <a:ext cx="1199547" cy="11830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16632"/>
            <a:ext cx="1098885" cy="1080000"/>
          </a:xfrm>
          <a:prstGeom prst="rect">
            <a:avLst/>
          </a:prstGeom>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01358" y="98072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a:solidFill>
                  <a:schemeClr val="dk1"/>
                </a:solidFill>
                <a:latin typeface="+mj-lt"/>
                <a:ea typeface="Calibri"/>
                <a:cs typeface="Calibri"/>
                <a:sym typeface="Calibri"/>
              </a:rPr>
              <a:t>GCSE English Literature</a:t>
            </a:r>
          </a:p>
        </p:txBody>
      </p:sp>
      <p:sp>
        <p:nvSpPr>
          <p:cNvPr id="204" name="Shape 204"/>
          <p:cNvSpPr txBox="1">
            <a:spLocks noGrp="1"/>
          </p:cNvSpPr>
          <p:nvPr>
            <p:ph type="body" idx="1"/>
          </p:nvPr>
        </p:nvSpPr>
        <p:spPr>
          <a:xfrm>
            <a:off x="539552" y="2456988"/>
            <a:ext cx="8229600" cy="4205063"/>
          </a:xfrm>
          <a:prstGeom prst="rect">
            <a:avLst/>
          </a:prstGeom>
          <a:noFill/>
          <a:ln>
            <a:noFill/>
          </a:ln>
        </p:spPr>
        <p:txBody>
          <a:bodyPr lIns="91425" tIns="45700" rIns="91425" bIns="45700" anchor="t" anchorCtr="0">
            <a:noAutofit/>
          </a:bodyPr>
          <a:lstStyle/>
          <a:p>
            <a:pPr marL="0" marR="0" lvl="0" indent="0" algn="l" rtl="0">
              <a:spcBef>
                <a:spcPts val="640"/>
              </a:spcBef>
              <a:buClr>
                <a:schemeClr val="dk1"/>
              </a:buClr>
              <a:buSzPct val="100000"/>
              <a:buNone/>
            </a:pPr>
            <a:r>
              <a:rPr lang="en-GB" sz="3200" b="0" i="0" u="none" strike="noStrike" cap="none" baseline="0" dirty="0" smtClean="0">
                <a:solidFill>
                  <a:schemeClr val="dk1"/>
                </a:solidFill>
                <a:latin typeface="+mj-lt"/>
                <a:ea typeface="Calibri"/>
                <a:cs typeface="Calibri"/>
                <a:sym typeface="Calibri"/>
              </a:rPr>
              <a:t>Examination </a:t>
            </a:r>
            <a:r>
              <a:rPr lang="en-GB" sz="3200" b="0" i="0" u="none" strike="noStrike" cap="none" baseline="0" dirty="0">
                <a:solidFill>
                  <a:schemeClr val="dk1"/>
                </a:solidFill>
                <a:latin typeface="+mj-lt"/>
                <a:ea typeface="Calibri"/>
                <a:cs typeface="Calibri"/>
                <a:sym typeface="Calibri"/>
              </a:rPr>
              <a:t>texts </a:t>
            </a:r>
            <a:r>
              <a:rPr lang="en-GB" dirty="0" smtClean="0">
                <a:latin typeface="+mj-lt"/>
              </a:rPr>
              <a:t>have</a:t>
            </a:r>
            <a:r>
              <a:rPr lang="en-GB" sz="3200" b="0" i="0" u="none" strike="noStrike" cap="none" baseline="0" dirty="0" smtClean="0">
                <a:solidFill>
                  <a:schemeClr val="dk1"/>
                </a:solidFill>
                <a:latin typeface="+mj-lt"/>
                <a:ea typeface="Calibri"/>
                <a:cs typeface="Calibri"/>
                <a:sym typeface="Calibri"/>
              </a:rPr>
              <a:t> been </a:t>
            </a:r>
            <a:r>
              <a:rPr lang="en-GB" sz="3200" b="0" i="0" u="none" strike="noStrike" cap="none" baseline="0" dirty="0">
                <a:solidFill>
                  <a:schemeClr val="dk1"/>
                </a:solidFill>
                <a:latin typeface="+mj-lt"/>
                <a:ea typeface="Calibri"/>
                <a:cs typeface="Calibri"/>
                <a:sym typeface="Calibri"/>
              </a:rPr>
              <a:t>studied during </a:t>
            </a:r>
            <a:r>
              <a:rPr lang="en-GB" sz="3200" b="0" i="0" u="none" strike="noStrike" cap="none" baseline="0" dirty="0" smtClean="0">
                <a:solidFill>
                  <a:schemeClr val="dk1"/>
                </a:solidFill>
                <a:latin typeface="+mj-lt"/>
                <a:ea typeface="Calibri"/>
                <a:cs typeface="Calibri"/>
                <a:sym typeface="Calibri"/>
              </a:rPr>
              <a:t>Year </a:t>
            </a:r>
            <a:r>
              <a:rPr lang="en-GB" sz="3200" b="0" i="0" u="none" strike="noStrike" cap="none" baseline="0" dirty="0">
                <a:solidFill>
                  <a:schemeClr val="dk1"/>
                </a:solidFill>
                <a:latin typeface="+mj-lt"/>
                <a:ea typeface="Calibri"/>
                <a:cs typeface="Calibri"/>
                <a:sym typeface="Calibri"/>
              </a:rPr>
              <a:t>10 </a:t>
            </a:r>
            <a:r>
              <a:rPr lang="en-GB" sz="3200" b="0" i="0" u="none" strike="noStrike" cap="none" baseline="0" dirty="0" smtClean="0">
                <a:solidFill>
                  <a:schemeClr val="dk1"/>
                </a:solidFill>
                <a:latin typeface="+mj-lt"/>
                <a:ea typeface="Calibri"/>
                <a:cs typeface="Calibri"/>
                <a:sym typeface="Calibri"/>
              </a:rPr>
              <a:t>( A Christmas</a:t>
            </a:r>
            <a:r>
              <a:rPr lang="en-GB" sz="3200" b="0" i="0" u="none" strike="noStrike" cap="none" dirty="0" smtClean="0">
                <a:solidFill>
                  <a:schemeClr val="dk1"/>
                </a:solidFill>
                <a:latin typeface="+mj-lt"/>
                <a:ea typeface="Calibri"/>
                <a:cs typeface="Calibri"/>
                <a:sym typeface="Calibri"/>
              </a:rPr>
              <a:t> Carol, Poetry, An Inspector Calls) </a:t>
            </a:r>
            <a:r>
              <a:rPr lang="en-GB" sz="3200" b="0" i="0" u="none" strike="noStrike" cap="none" baseline="0" dirty="0" smtClean="0">
                <a:solidFill>
                  <a:schemeClr val="dk1"/>
                </a:solidFill>
                <a:latin typeface="+mj-lt"/>
                <a:ea typeface="Calibri"/>
                <a:cs typeface="Calibri"/>
                <a:sym typeface="Calibri"/>
              </a:rPr>
              <a:t>and 11(</a:t>
            </a:r>
            <a:r>
              <a:rPr lang="en-GB" sz="3200" b="0" i="0" u="none" strike="noStrike" cap="none" dirty="0" smtClean="0">
                <a:solidFill>
                  <a:schemeClr val="dk1"/>
                </a:solidFill>
                <a:latin typeface="+mj-lt"/>
                <a:ea typeface="Calibri"/>
                <a:cs typeface="Calibri"/>
                <a:sym typeface="Calibri"/>
              </a:rPr>
              <a:t> Shakespeare’s </a:t>
            </a:r>
            <a:r>
              <a:rPr lang="en-GB" dirty="0">
                <a:latin typeface="+mj-lt"/>
              </a:rPr>
              <a:t>M</a:t>
            </a:r>
            <a:r>
              <a:rPr lang="en-GB" sz="3200" b="0" i="0" u="none" strike="noStrike" cap="none" dirty="0" smtClean="0">
                <a:solidFill>
                  <a:schemeClr val="dk1"/>
                </a:solidFill>
                <a:latin typeface="+mj-lt"/>
                <a:ea typeface="Calibri"/>
                <a:cs typeface="Calibri"/>
                <a:sym typeface="Calibri"/>
              </a:rPr>
              <a:t>acbeth) </a:t>
            </a:r>
            <a:r>
              <a:rPr lang="en-GB" sz="3200" b="0" i="0" u="none" strike="noStrike" cap="none" baseline="0" dirty="0" smtClean="0">
                <a:solidFill>
                  <a:schemeClr val="dk1"/>
                </a:solidFill>
                <a:latin typeface="+mj-lt"/>
                <a:ea typeface="Calibri"/>
                <a:cs typeface="Calibri"/>
                <a:sym typeface="Calibri"/>
              </a:rPr>
              <a:t>working </a:t>
            </a:r>
            <a:r>
              <a:rPr lang="en-GB" sz="3200" b="0" i="0" u="none" strike="noStrike" cap="none" baseline="0" dirty="0">
                <a:solidFill>
                  <a:schemeClr val="dk1"/>
                </a:solidFill>
                <a:latin typeface="+mj-lt"/>
                <a:ea typeface="Calibri"/>
                <a:cs typeface="Calibri"/>
                <a:sym typeface="Calibri"/>
              </a:rPr>
              <a:t>towards two written exams in the summer of </a:t>
            </a:r>
            <a:r>
              <a:rPr lang="en-GB" sz="3200" b="0" i="0" u="none" strike="noStrike" cap="none" baseline="0" dirty="0" smtClean="0">
                <a:solidFill>
                  <a:schemeClr val="dk1"/>
                </a:solidFill>
                <a:latin typeface="+mj-lt"/>
                <a:ea typeface="Calibri"/>
                <a:cs typeface="Calibri"/>
                <a:sym typeface="Calibri"/>
              </a:rPr>
              <a:t>2017</a:t>
            </a:r>
            <a:endParaRPr lang="en-GB" sz="3200" b="0" i="0" u="none" strike="noStrike" cap="none" baseline="0" dirty="0">
              <a:solidFill>
                <a:schemeClr val="dk1"/>
              </a:solidFill>
              <a:latin typeface="+mj-lt"/>
              <a:ea typeface="Calibri"/>
              <a:cs typeface="Calibri"/>
              <a:sym typeface="Calibri"/>
            </a:endParaRPr>
          </a:p>
          <a:p>
            <a:pPr marL="0" marR="0" lvl="0" indent="0" algn="l" rtl="0">
              <a:spcBef>
                <a:spcPts val="480"/>
              </a:spcBef>
              <a:buClr>
                <a:schemeClr val="dk1"/>
              </a:buClr>
              <a:buFont typeface="Arial"/>
              <a:buNone/>
            </a:pPr>
            <a:endParaRPr sz="2400" b="0" i="0" u="none" strike="noStrike" cap="none" baseline="0" dirty="0">
              <a:solidFill>
                <a:schemeClr val="dk1"/>
              </a:solidFill>
              <a:latin typeface="Calibri"/>
              <a:ea typeface="Calibri"/>
              <a:cs typeface="Calibri"/>
              <a:sym typeface="Calibri"/>
            </a:endParaRPr>
          </a:p>
        </p:txBody>
      </p:sp>
      <p:pic>
        <p:nvPicPr>
          <p:cNvPr id="3074" name="Picture 2" descr="W:\Teaching &amp; Learning &amp; Professional development\Learning APPs\Colour\Curio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157192"/>
            <a:ext cx="1553238" cy="15371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7" y="116632"/>
            <a:ext cx="1345966" cy="1332000"/>
          </a:xfrm>
          <a:prstGeom prst="rect">
            <a:avLst/>
          </a:prstGeom>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smtClean="0">
                <a:solidFill>
                  <a:schemeClr val="dk1"/>
                </a:solidFill>
                <a:latin typeface="Calibri"/>
                <a:ea typeface="Calibri"/>
                <a:cs typeface="Calibri"/>
                <a:sym typeface="Calibri"/>
              </a:rPr>
              <a:t>English Literature </a:t>
            </a:r>
            <a:r>
              <a:rPr lang="en-GB" sz="4400" b="1" i="0" u="none" strike="noStrike" cap="none" baseline="0" dirty="0">
                <a:solidFill>
                  <a:schemeClr val="dk1"/>
                </a:solidFill>
                <a:latin typeface="Calibri"/>
                <a:ea typeface="Calibri"/>
                <a:cs typeface="Calibri"/>
                <a:sym typeface="Calibri"/>
              </a:rPr>
              <a:t>exams</a:t>
            </a:r>
          </a:p>
        </p:txBody>
      </p:sp>
      <p:sp>
        <p:nvSpPr>
          <p:cNvPr id="210" name="Shape 210"/>
          <p:cNvSpPr txBox="1">
            <a:spLocks noGrp="1"/>
          </p:cNvSpPr>
          <p:nvPr>
            <p:ph type="body" idx="1"/>
          </p:nvPr>
        </p:nvSpPr>
        <p:spPr>
          <a:xfrm>
            <a:off x="457200" y="1600200"/>
            <a:ext cx="8075240" cy="4925144"/>
          </a:xfrm>
          <a:prstGeom prst="rect">
            <a:avLst/>
          </a:prstGeom>
          <a:noFill/>
          <a:ln>
            <a:noFill/>
          </a:ln>
        </p:spPr>
        <p:txBody>
          <a:bodyPr lIns="91425" tIns="45700" rIns="91425" bIns="45700" anchor="t" anchorCtr="0">
            <a:noAutofit/>
          </a:bodyPr>
          <a:lstStyle/>
          <a:p>
            <a:pPr marL="203200" lvl="0" indent="0">
              <a:buNone/>
            </a:pPr>
            <a:r>
              <a:rPr lang="en-GB" sz="2800" b="1" dirty="0" smtClean="0">
                <a:latin typeface="+mj-lt"/>
              </a:rPr>
              <a:t>Paper </a:t>
            </a:r>
            <a:r>
              <a:rPr lang="en-GB" sz="2800" b="1" dirty="0">
                <a:latin typeface="+mj-lt"/>
              </a:rPr>
              <a:t>1: </a:t>
            </a:r>
            <a:endParaRPr lang="en-GB" sz="2800" b="1" dirty="0" smtClean="0">
              <a:latin typeface="+mj-lt"/>
            </a:endParaRPr>
          </a:p>
          <a:p>
            <a:pPr marL="203200" lvl="0" indent="0">
              <a:buNone/>
            </a:pPr>
            <a:r>
              <a:rPr lang="en-GB" sz="2800" b="1" dirty="0" smtClean="0">
                <a:latin typeface="+mj-lt"/>
              </a:rPr>
              <a:t>Shakespeare </a:t>
            </a:r>
            <a:r>
              <a:rPr lang="en-GB" sz="2800" b="1" dirty="0">
                <a:latin typeface="+mj-lt"/>
              </a:rPr>
              <a:t>and Post-1914 Literature</a:t>
            </a:r>
            <a:r>
              <a:rPr lang="en-GB" sz="2800" dirty="0">
                <a:latin typeface="+mj-lt"/>
              </a:rPr>
              <a:t> </a:t>
            </a:r>
            <a:endParaRPr lang="en-GB" sz="2800" dirty="0" smtClean="0">
              <a:latin typeface="+mj-lt"/>
            </a:endParaRPr>
          </a:p>
          <a:p>
            <a:pPr marL="203200" lvl="0" indent="0">
              <a:buNone/>
            </a:pPr>
            <a:r>
              <a:rPr lang="en-GB" sz="2800" dirty="0" smtClean="0">
                <a:latin typeface="+mj-lt"/>
              </a:rPr>
              <a:t>1 hour 45 minutes, </a:t>
            </a:r>
            <a:r>
              <a:rPr lang="en-GB" sz="2800" b="1" dirty="0">
                <a:latin typeface="+mj-lt"/>
              </a:rPr>
              <a:t>closed text</a:t>
            </a:r>
            <a:r>
              <a:rPr lang="en-GB" sz="2800" dirty="0">
                <a:latin typeface="+mj-lt"/>
              </a:rPr>
              <a:t> </a:t>
            </a:r>
            <a:r>
              <a:rPr lang="en-GB" sz="2800" dirty="0" smtClean="0">
                <a:latin typeface="+mj-lt"/>
              </a:rPr>
              <a:t>(worth 50</a:t>
            </a:r>
            <a:r>
              <a:rPr lang="en-GB" sz="2800" dirty="0">
                <a:latin typeface="+mj-lt"/>
              </a:rPr>
              <a:t>%)</a:t>
            </a:r>
          </a:p>
          <a:p>
            <a:pPr lvl="1"/>
            <a:r>
              <a:rPr lang="en-GB" sz="2400" dirty="0" smtClean="0">
                <a:latin typeface="+mj-lt"/>
              </a:rPr>
              <a:t>Section </a:t>
            </a:r>
            <a:r>
              <a:rPr lang="en-GB" sz="2400" dirty="0">
                <a:latin typeface="+mj-lt"/>
              </a:rPr>
              <a:t>A: </a:t>
            </a:r>
            <a:r>
              <a:rPr lang="en-GB" sz="2400" b="1" dirty="0" smtClean="0">
                <a:latin typeface="+mj-lt"/>
              </a:rPr>
              <a:t>Shakespeare</a:t>
            </a:r>
            <a:r>
              <a:rPr lang="en-GB" sz="2400" dirty="0">
                <a:latin typeface="+mj-lt"/>
              </a:rPr>
              <a:t>: Part A on </a:t>
            </a:r>
            <a:r>
              <a:rPr lang="en-GB" sz="2400" dirty="0" smtClean="0">
                <a:latin typeface="+mj-lt"/>
              </a:rPr>
              <a:t>an extract,</a:t>
            </a:r>
          </a:p>
          <a:p>
            <a:pPr marL="635000" lvl="1" indent="0">
              <a:buNone/>
            </a:pPr>
            <a:r>
              <a:rPr lang="en-GB" sz="2400" dirty="0" smtClean="0">
                <a:latin typeface="+mj-lt"/>
              </a:rPr>
              <a:t>Part </a:t>
            </a:r>
            <a:r>
              <a:rPr lang="en-GB" sz="2400" dirty="0">
                <a:latin typeface="+mj-lt"/>
              </a:rPr>
              <a:t>B linking to the whole </a:t>
            </a:r>
            <a:r>
              <a:rPr lang="en-GB" sz="2400" dirty="0" smtClean="0">
                <a:latin typeface="+mj-lt"/>
              </a:rPr>
              <a:t>text </a:t>
            </a:r>
            <a:r>
              <a:rPr lang="en-GB" sz="2400" dirty="0">
                <a:latin typeface="+mj-lt"/>
              </a:rPr>
              <a:t>(</a:t>
            </a:r>
            <a:r>
              <a:rPr lang="en-GB" sz="2400" b="1" dirty="0">
                <a:latin typeface="+mj-lt"/>
              </a:rPr>
              <a:t>Macbeth</a:t>
            </a:r>
            <a:r>
              <a:rPr lang="en-GB" sz="2400" dirty="0">
                <a:latin typeface="+mj-lt"/>
              </a:rPr>
              <a:t>) </a:t>
            </a:r>
            <a:endParaRPr lang="en-GB" sz="2400" dirty="0" smtClean="0">
              <a:latin typeface="+mj-lt"/>
            </a:endParaRPr>
          </a:p>
          <a:p>
            <a:pPr marL="635000" lvl="1" indent="0">
              <a:buNone/>
            </a:pPr>
            <a:r>
              <a:rPr lang="en-GB" sz="2400" dirty="0" smtClean="0">
                <a:latin typeface="+mj-lt"/>
              </a:rPr>
              <a:t>(worth 25%).</a:t>
            </a:r>
            <a:endParaRPr lang="en-GB" sz="2400" dirty="0">
              <a:latin typeface="+mj-lt"/>
            </a:endParaRPr>
          </a:p>
          <a:p>
            <a:pPr lvl="1"/>
            <a:r>
              <a:rPr lang="en-GB" sz="2400" dirty="0">
                <a:latin typeface="+mj-lt"/>
              </a:rPr>
              <a:t>Section B: </a:t>
            </a:r>
            <a:r>
              <a:rPr lang="en-GB" sz="2400" b="1" dirty="0">
                <a:latin typeface="+mj-lt"/>
              </a:rPr>
              <a:t>Post-1914 Literature</a:t>
            </a:r>
            <a:r>
              <a:rPr lang="en-GB" sz="2400" dirty="0">
                <a:latin typeface="+mj-lt"/>
              </a:rPr>
              <a:t>: choose one question out of two; on setting, character or </a:t>
            </a:r>
            <a:r>
              <a:rPr lang="en-GB" sz="2400" dirty="0" smtClean="0">
                <a:latin typeface="+mj-lt"/>
              </a:rPr>
              <a:t>theme </a:t>
            </a:r>
            <a:r>
              <a:rPr lang="en-GB" sz="2400" dirty="0">
                <a:latin typeface="+mj-lt"/>
              </a:rPr>
              <a:t>(</a:t>
            </a:r>
            <a:r>
              <a:rPr lang="en-GB" sz="2400" b="1" dirty="0">
                <a:latin typeface="+mj-lt"/>
              </a:rPr>
              <a:t>An Inspector Calls</a:t>
            </a:r>
            <a:r>
              <a:rPr lang="en-GB" sz="2400" dirty="0">
                <a:latin typeface="+mj-lt"/>
              </a:rPr>
              <a:t>) </a:t>
            </a:r>
            <a:r>
              <a:rPr lang="en-GB" sz="2400" dirty="0" smtClean="0">
                <a:latin typeface="+mj-lt"/>
              </a:rPr>
              <a:t>(worth 25%).</a:t>
            </a:r>
            <a:endParaRPr lang="en-GB" sz="2400" dirty="0">
              <a:latin typeface="+mj-lt"/>
            </a:endParaRPr>
          </a:p>
        </p:txBody>
      </p:sp>
      <p:pic>
        <p:nvPicPr>
          <p:cNvPr id="4098" name="Picture 2" descr="W:\Teaching &amp; Learning &amp; Professional development\Learning APPs\Colour\Resil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290" y="5589240"/>
            <a:ext cx="1168678" cy="1152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6" y="116632"/>
            <a:ext cx="1029154" cy="1008000"/>
          </a:xfrm>
          <a:prstGeom prst="rect">
            <a:avLst/>
          </a:prstGeom>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7780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smtClean="0">
                <a:solidFill>
                  <a:schemeClr val="dk1"/>
                </a:solidFill>
                <a:latin typeface="+mj-lt"/>
                <a:ea typeface="Calibri"/>
                <a:cs typeface="Calibri"/>
                <a:sym typeface="Calibri"/>
              </a:rPr>
              <a:t>English Literature </a:t>
            </a:r>
            <a:r>
              <a:rPr lang="en-GB" sz="4400" b="1" i="0" u="none" strike="noStrike" cap="none" baseline="0" dirty="0">
                <a:solidFill>
                  <a:schemeClr val="dk1"/>
                </a:solidFill>
                <a:latin typeface="+mj-lt"/>
                <a:ea typeface="Calibri"/>
                <a:cs typeface="Calibri"/>
                <a:sym typeface="Calibri"/>
              </a:rPr>
              <a:t>exams</a:t>
            </a:r>
          </a:p>
        </p:txBody>
      </p:sp>
      <p:sp>
        <p:nvSpPr>
          <p:cNvPr id="210" name="Shape 210"/>
          <p:cNvSpPr txBox="1">
            <a:spLocks noGrp="1"/>
          </p:cNvSpPr>
          <p:nvPr>
            <p:ph type="body" idx="1"/>
          </p:nvPr>
        </p:nvSpPr>
        <p:spPr>
          <a:xfrm>
            <a:off x="107504" y="1052736"/>
            <a:ext cx="8784976" cy="5544616"/>
          </a:xfrm>
          <a:prstGeom prst="rect">
            <a:avLst/>
          </a:prstGeom>
          <a:noFill/>
          <a:ln>
            <a:noFill/>
          </a:ln>
        </p:spPr>
        <p:txBody>
          <a:bodyPr lIns="91425" tIns="45700" rIns="91425" bIns="45700" anchor="t" anchorCtr="0">
            <a:noAutofit/>
          </a:bodyPr>
          <a:lstStyle/>
          <a:p>
            <a:pPr marL="203200" lvl="0" indent="0">
              <a:buNone/>
            </a:pPr>
            <a:r>
              <a:rPr lang="en-GB" sz="2600" b="1" dirty="0">
                <a:latin typeface="+mj-lt"/>
              </a:rPr>
              <a:t>Paper 2:</a:t>
            </a:r>
            <a:r>
              <a:rPr lang="en-GB" sz="2600" dirty="0">
                <a:latin typeface="+mj-lt"/>
              </a:rPr>
              <a:t> </a:t>
            </a:r>
            <a:endParaRPr lang="en-GB" sz="2600" dirty="0" smtClean="0">
              <a:latin typeface="+mj-lt"/>
            </a:endParaRPr>
          </a:p>
          <a:p>
            <a:pPr marL="203200" lvl="0" indent="0">
              <a:buNone/>
            </a:pPr>
            <a:r>
              <a:rPr lang="en-GB" sz="2600" b="1" dirty="0" smtClean="0">
                <a:latin typeface="+mj-lt"/>
              </a:rPr>
              <a:t>19</a:t>
            </a:r>
            <a:r>
              <a:rPr lang="en-GB" sz="2600" b="1" baseline="30000" dirty="0" smtClean="0">
                <a:latin typeface="+mj-lt"/>
              </a:rPr>
              <a:t>th</a:t>
            </a:r>
            <a:r>
              <a:rPr lang="en-GB" sz="2600" b="1" dirty="0" smtClean="0">
                <a:latin typeface="+mj-lt"/>
              </a:rPr>
              <a:t> </a:t>
            </a:r>
            <a:r>
              <a:rPr lang="en-GB" sz="2600" b="1" dirty="0">
                <a:latin typeface="+mj-lt"/>
              </a:rPr>
              <a:t>Century Novel and Poetry since 1789 </a:t>
            </a:r>
            <a:endParaRPr lang="en-GB" sz="2600" b="1" dirty="0" smtClean="0">
              <a:latin typeface="+mj-lt"/>
            </a:endParaRPr>
          </a:p>
          <a:p>
            <a:pPr lvl="0">
              <a:buFont typeface="Wingdings" pitchFamily="2" charset="2"/>
              <a:buChar char="q"/>
            </a:pPr>
            <a:r>
              <a:rPr lang="en-GB" sz="2600" dirty="0" smtClean="0">
                <a:latin typeface="+mj-lt"/>
              </a:rPr>
              <a:t> 2 hours 15 minutes, </a:t>
            </a:r>
            <a:r>
              <a:rPr lang="en-GB" sz="2600" b="1" dirty="0">
                <a:latin typeface="+mj-lt"/>
              </a:rPr>
              <a:t>closed text </a:t>
            </a:r>
            <a:r>
              <a:rPr lang="en-GB" sz="2600" dirty="0">
                <a:latin typeface="+mj-lt"/>
              </a:rPr>
              <a:t>(50%)</a:t>
            </a:r>
          </a:p>
          <a:p>
            <a:pPr lvl="1"/>
            <a:r>
              <a:rPr lang="en-GB" sz="2600" dirty="0">
                <a:latin typeface="+mj-lt"/>
              </a:rPr>
              <a:t>Section A: </a:t>
            </a:r>
            <a:r>
              <a:rPr lang="en-GB" sz="2600" b="1" dirty="0">
                <a:latin typeface="+mj-lt"/>
              </a:rPr>
              <a:t>19 Century novel</a:t>
            </a:r>
            <a:r>
              <a:rPr lang="en-GB" sz="2600" dirty="0">
                <a:latin typeface="+mj-lt"/>
              </a:rPr>
              <a:t>, Part A on </a:t>
            </a:r>
            <a:r>
              <a:rPr lang="en-GB" sz="2600" dirty="0" smtClean="0">
                <a:latin typeface="+mj-lt"/>
              </a:rPr>
              <a:t>an extract</a:t>
            </a:r>
            <a:r>
              <a:rPr lang="en-GB" sz="2600" dirty="0">
                <a:latin typeface="+mj-lt"/>
              </a:rPr>
              <a:t>, </a:t>
            </a:r>
            <a:endParaRPr lang="en-GB" sz="2600" dirty="0" smtClean="0">
              <a:latin typeface="+mj-lt"/>
            </a:endParaRPr>
          </a:p>
          <a:p>
            <a:pPr marL="635000" lvl="1" indent="0">
              <a:buNone/>
            </a:pPr>
            <a:r>
              <a:rPr lang="en-GB" sz="2600" dirty="0" smtClean="0">
                <a:latin typeface="+mj-lt"/>
              </a:rPr>
              <a:t>Part </a:t>
            </a:r>
            <a:r>
              <a:rPr lang="en-GB" sz="2600" dirty="0">
                <a:latin typeface="+mj-lt"/>
              </a:rPr>
              <a:t>B on </a:t>
            </a:r>
            <a:r>
              <a:rPr lang="en-GB" sz="2600" dirty="0" smtClean="0">
                <a:latin typeface="+mj-lt"/>
              </a:rPr>
              <a:t>the full text </a:t>
            </a:r>
            <a:r>
              <a:rPr lang="en-GB" sz="2600" dirty="0">
                <a:latin typeface="+mj-lt"/>
              </a:rPr>
              <a:t>(</a:t>
            </a:r>
            <a:r>
              <a:rPr lang="en-GB" sz="2600" b="1" dirty="0">
                <a:latin typeface="+mj-lt"/>
              </a:rPr>
              <a:t>A Christmas Carol</a:t>
            </a:r>
            <a:r>
              <a:rPr lang="en-GB" sz="2600" dirty="0">
                <a:latin typeface="+mj-lt"/>
              </a:rPr>
              <a:t>) </a:t>
            </a:r>
            <a:r>
              <a:rPr lang="en-GB" sz="2600" dirty="0" smtClean="0">
                <a:latin typeface="+mj-lt"/>
              </a:rPr>
              <a:t>(worth 25%).</a:t>
            </a:r>
            <a:endParaRPr lang="en-GB" sz="2600" dirty="0">
              <a:latin typeface="+mj-lt"/>
            </a:endParaRPr>
          </a:p>
          <a:p>
            <a:pPr lvl="1"/>
            <a:r>
              <a:rPr lang="en-GB" sz="2600" dirty="0">
                <a:latin typeface="+mj-lt"/>
              </a:rPr>
              <a:t>Section B: </a:t>
            </a:r>
            <a:r>
              <a:rPr lang="en-GB" sz="2600" b="1" dirty="0">
                <a:latin typeface="+mj-lt"/>
              </a:rPr>
              <a:t>Poetry since 1789</a:t>
            </a:r>
            <a:r>
              <a:rPr lang="en-GB" sz="2600" dirty="0">
                <a:latin typeface="+mj-lt"/>
              </a:rPr>
              <a:t>: one named poem from </a:t>
            </a:r>
            <a:endParaRPr lang="en-GB" sz="2600" dirty="0" smtClean="0">
              <a:latin typeface="+mj-lt"/>
            </a:endParaRPr>
          </a:p>
          <a:p>
            <a:pPr marL="635000" lvl="1" indent="0">
              <a:buNone/>
            </a:pPr>
            <a:r>
              <a:rPr lang="en-GB" sz="2600" dirty="0" smtClean="0">
                <a:latin typeface="+mj-lt"/>
              </a:rPr>
              <a:t>a cluster in the anthology (</a:t>
            </a:r>
            <a:r>
              <a:rPr lang="en-GB" sz="2600" b="1" dirty="0" smtClean="0">
                <a:latin typeface="+mj-lt"/>
              </a:rPr>
              <a:t>Relationships</a:t>
            </a:r>
            <a:r>
              <a:rPr lang="en-GB" sz="2600" dirty="0" smtClean="0">
                <a:latin typeface="+mj-lt"/>
              </a:rPr>
              <a:t>) </a:t>
            </a:r>
            <a:r>
              <a:rPr lang="en-GB" sz="2600" dirty="0">
                <a:latin typeface="+mj-lt"/>
              </a:rPr>
              <a:t>that will be printed – students compare it to another (unprinted) of their choice. Students also compare two thematically linked unseen contemporary </a:t>
            </a:r>
            <a:r>
              <a:rPr lang="en-GB" sz="2600" dirty="0" smtClean="0">
                <a:latin typeface="+mj-lt"/>
              </a:rPr>
              <a:t>poems (worth 25%).</a:t>
            </a:r>
            <a:endParaRPr lang="en-GB" sz="2600" dirty="0">
              <a:latin typeface="+mj-lt"/>
            </a:endParaRPr>
          </a:p>
        </p:txBody>
      </p:sp>
      <p:pic>
        <p:nvPicPr>
          <p:cNvPr id="5122" name="Picture 2" descr="W:\Teaching &amp; Learning &amp; Professional development\Learning APPs\Colour\Curio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16632"/>
            <a:ext cx="982163" cy="9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27978"/>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smtClean="0">
                <a:solidFill>
                  <a:schemeClr val="dk1"/>
                </a:solidFill>
                <a:latin typeface="+mj-lt"/>
                <a:ea typeface="Calibri"/>
                <a:cs typeface="Calibri"/>
                <a:sym typeface="Calibri"/>
              </a:rPr>
              <a:t>GCSE English </a:t>
            </a:r>
            <a:r>
              <a:rPr lang="en-GB" sz="4400" b="1" i="0" u="none" strike="noStrike" cap="none" baseline="0" dirty="0">
                <a:solidFill>
                  <a:schemeClr val="dk1"/>
                </a:solidFill>
                <a:latin typeface="+mj-lt"/>
                <a:ea typeface="Calibri"/>
                <a:cs typeface="Calibri"/>
                <a:sym typeface="Calibri"/>
              </a:rPr>
              <a:t>Language</a:t>
            </a:r>
          </a:p>
        </p:txBody>
      </p:sp>
      <p:sp>
        <p:nvSpPr>
          <p:cNvPr id="216" name="Shape 216"/>
          <p:cNvSpPr txBox="1">
            <a:spLocks noGrp="1"/>
          </p:cNvSpPr>
          <p:nvPr>
            <p:ph type="body" idx="1"/>
          </p:nvPr>
        </p:nvSpPr>
        <p:spPr>
          <a:xfrm>
            <a:off x="467543" y="1484784"/>
            <a:ext cx="8229600" cy="5040558"/>
          </a:xfrm>
          <a:prstGeom prst="rect">
            <a:avLst/>
          </a:prstGeom>
          <a:noFill/>
          <a:ln>
            <a:noFill/>
          </a:ln>
        </p:spPr>
        <p:txBody>
          <a:bodyPr lIns="91425" tIns="45700" rIns="91425" bIns="45700" anchor="t" anchorCtr="0">
            <a:noAutofit/>
          </a:bodyPr>
          <a:lstStyle/>
          <a:p>
            <a:pPr marL="203200" lvl="0" indent="0">
              <a:buNone/>
            </a:pPr>
            <a:r>
              <a:rPr lang="en-GB" b="1" dirty="0">
                <a:latin typeface="+mj-lt"/>
              </a:rPr>
              <a:t>Paper 1: </a:t>
            </a:r>
            <a:endParaRPr lang="en-GB" b="1" dirty="0" smtClean="0">
              <a:latin typeface="+mj-lt"/>
            </a:endParaRPr>
          </a:p>
          <a:p>
            <a:pPr marL="203200" lvl="0" indent="0">
              <a:buNone/>
            </a:pPr>
            <a:r>
              <a:rPr lang="en-GB" b="1" dirty="0" smtClean="0">
                <a:latin typeface="+mj-lt"/>
              </a:rPr>
              <a:t>Fiction </a:t>
            </a:r>
            <a:r>
              <a:rPr lang="en-GB" b="1" dirty="0">
                <a:latin typeface="+mj-lt"/>
              </a:rPr>
              <a:t>and Imaginative Writing</a:t>
            </a:r>
            <a:r>
              <a:rPr lang="en-GB" dirty="0">
                <a:latin typeface="+mj-lt"/>
              </a:rPr>
              <a:t> </a:t>
            </a:r>
            <a:endParaRPr lang="en-GB" dirty="0" smtClean="0">
              <a:latin typeface="+mj-lt"/>
            </a:endParaRPr>
          </a:p>
          <a:p>
            <a:pPr marL="203200" lvl="0" indent="0">
              <a:buNone/>
            </a:pPr>
            <a:r>
              <a:rPr lang="en-GB" dirty="0" smtClean="0">
                <a:latin typeface="+mj-lt"/>
              </a:rPr>
              <a:t>1 hour 45 minutes (worth 40</a:t>
            </a:r>
            <a:r>
              <a:rPr lang="en-GB" dirty="0">
                <a:latin typeface="+mj-lt"/>
              </a:rPr>
              <a:t>%)</a:t>
            </a:r>
          </a:p>
          <a:p>
            <a:pPr lvl="1"/>
            <a:r>
              <a:rPr lang="en-GB" dirty="0">
                <a:latin typeface="+mj-lt"/>
              </a:rPr>
              <a:t>Section A: Short / long questions on </a:t>
            </a:r>
            <a:endParaRPr lang="en-GB" dirty="0" smtClean="0">
              <a:latin typeface="+mj-lt"/>
            </a:endParaRPr>
          </a:p>
          <a:p>
            <a:pPr marL="635000" lvl="1" indent="0">
              <a:buNone/>
            </a:pPr>
            <a:r>
              <a:rPr lang="en-GB" b="1" dirty="0" smtClean="0">
                <a:latin typeface="+mj-lt"/>
              </a:rPr>
              <a:t>unseen </a:t>
            </a:r>
            <a:r>
              <a:rPr lang="en-GB" b="1" dirty="0">
                <a:latin typeface="+mj-lt"/>
              </a:rPr>
              <a:t>19</a:t>
            </a:r>
            <a:r>
              <a:rPr lang="en-GB" b="1" baseline="30000" dirty="0">
                <a:latin typeface="+mj-lt"/>
              </a:rPr>
              <a:t>th</a:t>
            </a:r>
            <a:r>
              <a:rPr lang="en-GB" b="1" dirty="0">
                <a:latin typeface="+mj-lt"/>
              </a:rPr>
              <a:t> Century fiction </a:t>
            </a:r>
            <a:r>
              <a:rPr lang="en-GB" dirty="0">
                <a:latin typeface="+mj-lt"/>
              </a:rPr>
              <a:t>(1 hour) </a:t>
            </a:r>
            <a:r>
              <a:rPr lang="en-GB" dirty="0" smtClean="0">
                <a:latin typeface="+mj-lt"/>
              </a:rPr>
              <a:t>(worth 15%).</a:t>
            </a:r>
            <a:endParaRPr lang="en-GB" dirty="0">
              <a:latin typeface="+mj-lt"/>
            </a:endParaRPr>
          </a:p>
          <a:p>
            <a:pPr lvl="1"/>
            <a:r>
              <a:rPr lang="en-GB" dirty="0">
                <a:latin typeface="+mj-lt"/>
              </a:rPr>
              <a:t>Section B: Two images provided as stimulus for </a:t>
            </a:r>
            <a:r>
              <a:rPr lang="en-GB" b="1" dirty="0">
                <a:latin typeface="+mj-lt"/>
              </a:rPr>
              <a:t>Imaginative Writing </a:t>
            </a:r>
            <a:r>
              <a:rPr lang="en-GB" dirty="0">
                <a:latin typeface="+mj-lt"/>
              </a:rPr>
              <a:t>(45 minutes) </a:t>
            </a:r>
            <a:r>
              <a:rPr lang="en-GB" dirty="0" smtClean="0">
                <a:latin typeface="+mj-lt"/>
              </a:rPr>
              <a:t>(worth 25%).</a:t>
            </a:r>
            <a:r>
              <a:rPr lang="en-GB" dirty="0">
                <a:latin typeface="+mj-lt"/>
              </a:rPr>
              <a:t/>
            </a:r>
            <a:br>
              <a:rPr lang="en-GB" dirty="0">
                <a:latin typeface="+mj-lt"/>
              </a:rPr>
            </a:br>
            <a:endParaRPr lang="en-GB" dirty="0">
              <a:latin typeface="+mj-lt"/>
            </a:endParaRPr>
          </a:p>
          <a:p>
            <a:pPr marL="0" marR="0" lvl="0" indent="0" algn="l" rtl="0">
              <a:lnSpc>
                <a:spcPct val="90000"/>
              </a:lnSpc>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4" name="Picture 2" descr="W:\Teaching &amp; Learning &amp; Professional development\Learning APPs\Colour\Curio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0" y="116632"/>
            <a:ext cx="1127667" cy="11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smtClean="0">
                <a:solidFill>
                  <a:schemeClr val="dk1"/>
                </a:solidFill>
                <a:latin typeface="+mj-lt"/>
                <a:ea typeface="Calibri"/>
                <a:cs typeface="Calibri"/>
                <a:sym typeface="Calibri"/>
              </a:rPr>
              <a:t>GCSE English </a:t>
            </a:r>
            <a:r>
              <a:rPr lang="en-GB" sz="4400" b="1" i="0" u="none" strike="noStrike" cap="none" baseline="0" dirty="0">
                <a:solidFill>
                  <a:schemeClr val="dk1"/>
                </a:solidFill>
                <a:latin typeface="+mj-lt"/>
                <a:ea typeface="Calibri"/>
                <a:cs typeface="Calibri"/>
                <a:sym typeface="Calibri"/>
              </a:rPr>
              <a:t>Language</a:t>
            </a:r>
          </a:p>
        </p:txBody>
      </p:sp>
      <p:sp>
        <p:nvSpPr>
          <p:cNvPr id="216" name="Shape 216"/>
          <p:cNvSpPr txBox="1">
            <a:spLocks noGrp="1"/>
          </p:cNvSpPr>
          <p:nvPr>
            <p:ph type="body" idx="1"/>
          </p:nvPr>
        </p:nvSpPr>
        <p:spPr>
          <a:xfrm>
            <a:off x="323528" y="1412776"/>
            <a:ext cx="8496943" cy="5112568"/>
          </a:xfrm>
          <a:prstGeom prst="rect">
            <a:avLst/>
          </a:prstGeom>
          <a:noFill/>
          <a:ln>
            <a:noFill/>
          </a:ln>
        </p:spPr>
        <p:txBody>
          <a:bodyPr lIns="91425" tIns="45700" rIns="91425" bIns="45700" anchor="t" anchorCtr="0">
            <a:noAutofit/>
          </a:bodyPr>
          <a:lstStyle/>
          <a:p>
            <a:pPr marL="203200" lvl="0" indent="0">
              <a:buNone/>
            </a:pPr>
            <a:r>
              <a:rPr lang="en-GB" sz="2800" b="1" dirty="0">
                <a:latin typeface="+mj-lt"/>
              </a:rPr>
              <a:t>Paper 2: </a:t>
            </a:r>
            <a:endParaRPr lang="en-GB" sz="2800" b="1" dirty="0" smtClean="0">
              <a:latin typeface="+mj-lt"/>
            </a:endParaRPr>
          </a:p>
          <a:p>
            <a:pPr marL="203200" lvl="0" indent="0">
              <a:buNone/>
            </a:pPr>
            <a:r>
              <a:rPr lang="en-GB" sz="2800" b="1" dirty="0" smtClean="0">
                <a:latin typeface="+mj-lt"/>
              </a:rPr>
              <a:t>Non-fiction</a:t>
            </a:r>
            <a:r>
              <a:rPr lang="en-GB" sz="2800" b="1" dirty="0">
                <a:latin typeface="+mj-lt"/>
              </a:rPr>
              <a:t>, Literary Non-fiction and Transactional Writing</a:t>
            </a:r>
            <a:r>
              <a:rPr lang="en-GB" sz="2800" dirty="0">
                <a:latin typeface="+mj-lt"/>
              </a:rPr>
              <a:t> - 2 </a:t>
            </a:r>
            <a:r>
              <a:rPr lang="en-GB" sz="2800" dirty="0" smtClean="0">
                <a:latin typeface="+mj-lt"/>
              </a:rPr>
              <a:t>hours (worth 60%).</a:t>
            </a:r>
            <a:endParaRPr lang="en-GB" sz="2800" dirty="0">
              <a:latin typeface="+mj-lt"/>
            </a:endParaRPr>
          </a:p>
          <a:p>
            <a:pPr lvl="1"/>
            <a:r>
              <a:rPr lang="en-GB" sz="2400" dirty="0">
                <a:latin typeface="+mj-lt"/>
              </a:rPr>
              <a:t>Section A: short answers on two non-fiction texts, followed by </a:t>
            </a:r>
            <a:r>
              <a:rPr lang="en-GB" sz="2400" dirty="0" smtClean="0">
                <a:latin typeface="+mj-lt"/>
              </a:rPr>
              <a:t>a longer </a:t>
            </a:r>
            <a:r>
              <a:rPr lang="en-GB" sz="2400" dirty="0">
                <a:latin typeface="+mj-lt"/>
              </a:rPr>
              <a:t>response question which is a comparison of writers’ use of language </a:t>
            </a:r>
            <a:endParaRPr lang="en-GB" sz="2400" dirty="0" smtClean="0">
              <a:latin typeface="+mj-lt"/>
            </a:endParaRPr>
          </a:p>
          <a:p>
            <a:pPr marL="635000" lvl="1" indent="0">
              <a:buNone/>
            </a:pPr>
            <a:r>
              <a:rPr lang="en-GB" sz="2400" dirty="0">
                <a:latin typeface="+mj-lt"/>
              </a:rPr>
              <a:t> </a:t>
            </a:r>
            <a:r>
              <a:rPr lang="en-GB" sz="2400" dirty="0" smtClean="0">
                <a:latin typeface="+mj-lt"/>
              </a:rPr>
              <a:t>(</a:t>
            </a:r>
            <a:r>
              <a:rPr lang="en-GB" sz="2400" dirty="0">
                <a:latin typeface="+mj-lt"/>
              </a:rPr>
              <a:t>1 hour 15 minutes) </a:t>
            </a:r>
            <a:r>
              <a:rPr lang="en-GB" sz="2400" dirty="0" smtClean="0">
                <a:latin typeface="+mj-lt"/>
              </a:rPr>
              <a:t>(worth 35</a:t>
            </a:r>
            <a:r>
              <a:rPr lang="en-GB" sz="2400" dirty="0">
                <a:latin typeface="+mj-lt"/>
              </a:rPr>
              <a:t>%)</a:t>
            </a:r>
          </a:p>
          <a:p>
            <a:pPr lvl="1"/>
            <a:r>
              <a:rPr lang="en-GB" sz="2400" dirty="0">
                <a:latin typeface="+mj-lt"/>
              </a:rPr>
              <a:t>Section B: two options of writing tasks linked to themes of reading materials – letters, job applications, articles etc. (45 minutes) </a:t>
            </a:r>
            <a:r>
              <a:rPr lang="en-GB" sz="2400" dirty="0" smtClean="0">
                <a:latin typeface="+mj-lt"/>
              </a:rPr>
              <a:t>(worth 25%).</a:t>
            </a:r>
            <a:endParaRPr lang="en-GB" sz="2400" dirty="0">
              <a:latin typeface="+mj-lt"/>
            </a:endParaRPr>
          </a:p>
          <a:p>
            <a:pPr marL="0" marR="0" lvl="0" indent="0" algn="l" rtl="0">
              <a:lnSpc>
                <a:spcPct val="90000"/>
              </a:lnSpc>
              <a:spcBef>
                <a:spcPts val="640"/>
              </a:spcBef>
              <a:buClr>
                <a:schemeClr val="dk1"/>
              </a:buClr>
              <a:buFont typeface="Arial"/>
              <a:buNone/>
            </a:pPr>
            <a:endParaRPr sz="2800" b="0" i="0" u="none" strike="noStrike" cap="none" baseline="0" dirty="0">
              <a:solidFill>
                <a:schemeClr val="dk1"/>
              </a:solidFill>
              <a:latin typeface="+mj-lt"/>
              <a:sym typeface="Calibri"/>
            </a:endParaRPr>
          </a:p>
          <a:p>
            <a:pPr marL="0" marR="0" lvl="0" indent="0" algn="l" rtl="0">
              <a:lnSpc>
                <a:spcPct val="90000"/>
              </a:lnSpc>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4" name="Picture 2" descr="W:\Teaching &amp; Learning &amp; Professional development\Learning APPs\Colour\Curio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742" y="5445224"/>
            <a:ext cx="1337214" cy="132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4331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10000"/>
          </a:bodyPr>
          <a:lstStyle/>
          <a:p>
            <a:pPr marL="0" indent="0" algn="ctr">
              <a:buNone/>
            </a:pPr>
            <a:r>
              <a:rPr lang="en-GB" sz="5200" b="1" dirty="0"/>
              <a:t>What can parents do to support from home? </a:t>
            </a:r>
          </a:p>
          <a:p>
            <a:pPr marL="0" indent="0" algn="ctr">
              <a:buNone/>
            </a:pPr>
            <a:endParaRPr lang="en-GB" dirty="0" smtClean="0"/>
          </a:p>
          <a:p>
            <a:r>
              <a:rPr lang="en-GB" dirty="0" smtClean="0"/>
              <a:t>Reinforce </a:t>
            </a:r>
            <a:r>
              <a:rPr lang="en-GB" dirty="0"/>
              <a:t>a positive and resilient ‘can do’ attitude.  </a:t>
            </a:r>
          </a:p>
          <a:p>
            <a:r>
              <a:rPr lang="en-GB" dirty="0"/>
              <a:t>Support excellent attendance to lessons and extra sessions.  </a:t>
            </a:r>
          </a:p>
          <a:p>
            <a:r>
              <a:rPr lang="en-GB" dirty="0"/>
              <a:t>Engage with your </a:t>
            </a:r>
            <a:r>
              <a:rPr lang="en-GB" dirty="0" smtClean="0"/>
              <a:t>child </a:t>
            </a:r>
            <a:r>
              <a:rPr lang="en-GB" dirty="0"/>
              <a:t>about </a:t>
            </a:r>
            <a:r>
              <a:rPr lang="en-GB" dirty="0" smtClean="0"/>
              <a:t>their </a:t>
            </a:r>
            <a:r>
              <a:rPr lang="en-GB" dirty="0"/>
              <a:t>work and academic reports.  </a:t>
            </a:r>
          </a:p>
          <a:p>
            <a:r>
              <a:rPr lang="en-GB" dirty="0" smtClean="0"/>
              <a:t>Monitor </a:t>
            </a:r>
            <a:r>
              <a:rPr lang="en-GB" dirty="0"/>
              <a:t>organisation of learning equipment, revision material/timetable, deadlines and homework.  </a:t>
            </a:r>
          </a:p>
          <a:p>
            <a:r>
              <a:rPr lang="en-GB" dirty="0"/>
              <a:t>Create an appropriate independent study area at home or support attendance to the school’s study area. </a:t>
            </a:r>
          </a:p>
        </p:txBody>
      </p:sp>
    </p:spTree>
    <p:extLst>
      <p:ext uri="{BB962C8B-B14F-4D97-AF65-F5344CB8AC3E}">
        <p14:creationId xmlns:p14="http://schemas.microsoft.com/office/powerpoint/2010/main" val="1313444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Spoken Language Endorsement</a:t>
            </a:r>
            <a:endParaRPr lang="en-US" dirty="0"/>
          </a:p>
        </p:txBody>
      </p:sp>
      <p:sp>
        <p:nvSpPr>
          <p:cNvPr id="3" name="Text Placeholder 2"/>
          <p:cNvSpPr>
            <a:spLocks noGrp="1"/>
          </p:cNvSpPr>
          <p:nvPr>
            <p:ph type="body" idx="1"/>
          </p:nvPr>
        </p:nvSpPr>
        <p:spPr/>
        <p:txBody>
          <a:bodyPr/>
          <a:lstStyle/>
          <a:p>
            <a:r>
              <a:rPr lang="en-US" dirty="0" smtClean="0"/>
              <a:t>Pass</a:t>
            </a:r>
          </a:p>
          <a:p>
            <a:r>
              <a:rPr lang="en-US" dirty="0" smtClean="0"/>
              <a:t>Merit</a:t>
            </a:r>
          </a:p>
          <a:p>
            <a:r>
              <a:rPr lang="en-US" dirty="0" smtClean="0"/>
              <a:t>Distinction</a:t>
            </a:r>
          </a:p>
          <a:p>
            <a:endParaRPr lang="en-US" dirty="0"/>
          </a:p>
          <a:p>
            <a:r>
              <a:rPr lang="en-US" dirty="0" smtClean="0"/>
              <a:t>Separate endorsement</a:t>
            </a:r>
          </a:p>
          <a:p>
            <a:r>
              <a:rPr lang="en-US" dirty="0" smtClean="0"/>
              <a:t>Not part of English Language GCSE </a:t>
            </a:r>
            <a:endParaRPr lang="en-US" dirty="0"/>
          </a:p>
        </p:txBody>
      </p:sp>
    </p:spTree>
    <p:extLst>
      <p:ext uri="{BB962C8B-B14F-4D97-AF65-F5344CB8AC3E}">
        <p14:creationId xmlns:p14="http://schemas.microsoft.com/office/powerpoint/2010/main" val="90590108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a:solidFill>
                  <a:schemeClr val="dk1"/>
                </a:solidFill>
                <a:latin typeface="+mj-lt"/>
                <a:ea typeface="Calibri"/>
                <a:cs typeface="Calibri"/>
                <a:sym typeface="Calibri"/>
              </a:rPr>
              <a:t>Three Top Tips for English</a:t>
            </a:r>
          </a:p>
        </p:txBody>
      </p:sp>
      <p:sp>
        <p:nvSpPr>
          <p:cNvPr id="222" name="Shape 222"/>
          <p:cNvSpPr txBox="1">
            <a:spLocks noGrp="1"/>
          </p:cNvSpPr>
          <p:nvPr>
            <p:ph type="body" idx="1"/>
          </p:nvPr>
        </p:nvSpPr>
        <p:spPr>
          <a:xfrm>
            <a:off x="457200" y="1484784"/>
            <a:ext cx="8435280" cy="446449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8666"/>
              <a:buFont typeface="Arial"/>
              <a:buChar char="•"/>
            </a:pPr>
            <a:r>
              <a:rPr lang="en-GB" sz="2960" b="0" i="0" u="none" strike="noStrike" cap="none" baseline="0" dirty="0">
                <a:solidFill>
                  <a:schemeClr val="dk1"/>
                </a:solidFill>
                <a:latin typeface="+mj-lt"/>
                <a:sym typeface="Calibri"/>
              </a:rPr>
              <a:t>Become familiar with the texts your son/daughter is studying and discuss </a:t>
            </a:r>
            <a:r>
              <a:rPr lang="en-GB" sz="2960" b="0" i="0" u="none" strike="noStrike" cap="none" baseline="0" dirty="0" smtClean="0">
                <a:solidFill>
                  <a:schemeClr val="dk1"/>
                </a:solidFill>
                <a:latin typeface="+mj-lt"/>
                <a:sym typeface="Calibri"/>
              </a:rPr>
              <a:t>them with them.</a:t>
            </a:r>
            <a:endParaRPr sz="2960" b="0" i="0" u="none" strike="noStrike" cap="none" baseline="0" dirty="0">
              <a:solidFill>
                <a:schemeClr val="dk1"/>
              </a:solidFill>
              <a:latin typeface="+mj-lt"/>
              <a:sym typeface="Calibri"/>
            </a:endParaRPr>
          </a:p>
          <a:p>
            <a:pPr marL="342900" marR="0" lvl="0" indent="-342900" algn="l" rtl="0">
              <a:lnSpc>
                <a:spcPct val="80000"/>
              </a:lnSpc>
              <a:spcBef>
                <a:spcPts val="592"/>
              </a:spcBef>
              <a:buClr>
                <a:schemeClr val="dk1"/>
              </a:buClr>
              <a:buSzPct val="98666"/>
              <a:buFont typeface="Arial"/>
              <a:buChar char="•"/>
            </a:pPr>
            <a:r>
              <a:rPr lang="en-GB" sz="2960" dirty="0" smtClean="0">
                <a:latin typeface="+mj-lt"/>
              </a:rPr>
              <a:t>Specimen</a:t>
            </a:r>
            <a:r>
              <a:rPr lang="en-GB" sz="2960" b="0" i="0" u="none" strike="noStrike" cap="none" baseline="0" dirty="0" smtClean="0">
                <a:solidFill>
                  <a:schemeClr val="dk1"/>
                </a:solidFill>
                <a:latin typeface="+mj-lt"/>
                <a:sym typeface="Calibri"/>
              </a:rPr>
              <a:t> papers,</a:t>
            </a:r>
            <a:r>
              <a:rPr lang="en-GB" sz="2960" b="0" i="0" u="none" strike="noStrike" cap="none" dirty="0" smtClean="0">
                <a:solidFill>
                  <a:schemeClr val="dk1"/>
                </a:solidFill>
                <a:latin typeface="+mj-lt"/>
                <a:sym typeface="Calibri"/>
              </a:rPr>
              <a:t> </a:t>
            </a:r>
            <a:r>
              <a:rPr lang="en-GB" sz="2960" b="0" i="0" u="none" strike="noStrike" cap="none" baseline="0" dirty="0" smtClean="0">
                <a:solidFill>
                  <a:schemeClr val="dk1"/>
                </a:solidFill>
                <a:latin typeface="+mj-lt"/>
                <a:sym typeface="Calibri"/>
              </a:rPr>
              <a:t>mark schemes and other resources </a:t>
            </a:r>
            <a:r>
              <a:rPr lang="en-GB" sz="2960" b="0" i="0" u="none" strike="noStrike" cap="none" baseline="0" dirty="0">
                <a:solidFill>
                  <a:schemeClr val="dk1"/>
                </a:solidFill>
                <a:latin typeface="+mj-lt"/>
                <a:sym typeface="Calibri"/>
              </a:rPr>
              <a:t>are available on the </a:t>
            </a:r>
            <a:r>
              <a:rPr lang="en-GB" sz="2960" dirty="0" smtClean="0">
                <a:latin typeface="+mj-lt"/>
              </a:rPr>
              <a:t>Edexcel</a:t>
            </a:r>
            <a:r>
              <a:rPr lang="en-GB" sz="2960" b="0" i="0" u="none" strike="noStrike" cap="none" baseline="0" dirty="0" smtClean="0">
                <a:solidFill>
                  <a:schemeClr val="dk1"/>
                </a:solidFill>
                <a:latin typeface="+mj-lt"/>
                <a:sym typeface="Calibri"/>
              </a:rPr>
              <a:t> website:</a:t>
            </a:r>
            <a:r>
              <a:rPr lang="en-GB" sz="2960" b="0" i="0" u="none" strike="noStrike" cap="none" dirty="0" smtClean="0">
                <a:solidFill>
                  <a:schemeClr val="dk1"/>
                </a:solidFill>
                <a:latin typeface="+mj-lt"/>
                <a:sym typeface="Calibri"/>
              </a:rPr>
              <a:t> </a:t>
            </a:r>
            <a:r>
              <a:rPr lang="en-GB" sz="2960" dirty="0" smtClean="0">
                <a:solidFill>
                  <a:srgbClr val="7030A0"/>
                </a:solidFill>
                <a:latin typeface="+mj-lt"/>
              </a:rPr>
              <a:t>http</a:t>
            </a:r>
            <a:r>
              <a:rPr lang="en-GB" sz="2960" dirty="0">
                <a:solidFill>
                  <a:srgbClr val="7030A0"/>
                </a:solidFill>
                <a:latin typeface="+mj-lt"/>
              </a:rPr>
              <a:t>://qualifications.pearson.com/en/qualifications/edexcel-gcses.html</a:t>
            </a:r>
            <a:endParaRPr sz="2960" b="0" i="0" u="none" strike="noStrike" cap="none" baseline="0" dirty="0">
              <a:solidFill>
                <a:srgbClr val="7030A0"/>
              </a:solidFill>
              <a:latin typeface="+mj-lt"/>
              <a:sym typeface="Calibri"/>
            </a:endParaRPr>
          </a:p>
          <a:p>
            <a:pPr marL="342900" marR="0" lvl="0" indent="-342900" algn="l" rtl="0">
              <a:lnSpc>
                <a:spcPct val="80000"/>
              </a:lnSpc>
              <a:spcBef>
                <a:spcPts val="592"/>
              </a:spcBef>
              <a:buClr>
                <a:schemeClr val="dk1"/>
              </a:buClr>
              <a:buSzPct val="98666"/>
              <a:buFont typeface="Arial"/>
              <a:buChar char="•"/>
            </a:pPr>
            <a:r>
              <a:rPr lang="en-GB" sz="2960" b="0" i="0" u="none" strike="noStrike" cap="none" baseline="0" dirty="0">
                <a:solidFill>
                  <a:schemeClr val="dk1"/>
                </a:solidFill>
                <a:latin typeface="+mj-lt"/>
                <a:sym typeface="Calibri"/>
              </a:rPr>
              <a:t>Encourage your son/daughter to read and discuss non-fiction texts e.g. newspapers, leaflets</a:t>
            </a:r>
            <a:r>
              <a:rPr lang="en-GB" sz="2960" b="0" i="0" u="none" strike="noStrike" cap="none" baseline="0" dirty="0" smtClean="0">
                <a:solidFill>
                  <a:schemeClr val="dk1"/>
                </a:solidFill>
                <a:latin typeface="+mj-lt"/>
                <a:sym typeface="Calibri"/>
              </a:rPr>
              <a:t>, letters and magazines. </a:t>
            </a:r>
            <a:r>
              <a:rPr lang="en-GB" sz="2960" dirty="0" smtClean="0">
                <a:latin typeface="+mj-lt"/>
              </a:rPr>
              <a:t>The internet is awash with older 19</a:t>
            </a:r>
            <a:r>
              <a:rPr lang="en-GB" sz="2960" baseline="30000" dirty="0" smtClean="0">
                <a:latin typeface="+mj-lt"/>
              </a:rPr>
              <a:t>th</a:t>
            </a:r>
            <a:r>
              <a:rPr lang="en-GB" sz="2960" dirty="0" smtClean="0">
                <a:latin typeface="+mj-lt"/>
              </a:rPr>
              <a:t> Century fiction and non-fiction texts because most are out of copyright.  </a:t>
            </a:r>
            <a:endParaRPr lang="en-GB" sz="2960" b="0" i="0" u="none" strike="noStrike" cap="none" baseline="0" dirty="0">
              <a:solidFill>
                <a:schemeClr val="dk1"/>
              </a:solidFill>
              <a:latin typeface="+mj-lt"/>
              <a:sym typeface="Calibri"/>
            </a:endParaRPr>
          </a:p>
        </p:txBody>
      </p:sp>
      <p:pic>
        <p:nvPicPr>
          <p:cNvPr id="6146" name="Picture 2" descr="W:\Teaching &amp; Learning &amp; Professional development\Learning APPs\Colour\Resil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188640"/>
            <a:ext cx="936104" cy="92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67544" y="62068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baseline="0" dirty="0">
                <a:solidFill>
                  <a:schemeClr val="dk1"/>
                </a:solidFill>
                <a:latin typeface="+mj-lt"/>
                <a:ea typeface="Calibri"/>
                <a:cs typeface="Calibri"/>
                <a:sym typeface="Calibri"/>
              </a:rPr>
              <a:t>Revision Guides</a:t>
            </a:r>
          </a:p>
        </p:txBody>
      </p:sp>
      <p:sp>
        <p:nvSpPr>
          <p:cNvPr id="228" name="Shape 228"/>
          <p:cNvSpPr txBox="1">
            <a:spLocks noGrp="1"/>
          </p:cNvSpPr>
          <p:nvPr>
            <p:ph type="body" idx="1"/>
          </p:nvPr>
        </p:nvSpPr>
        <p:spPr>
          <a:xfrm>
            <a:off x="467544" y="2060848"/>
            <a:ext cx="8229600" cy="504055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None/>
            </a:pPr>
            <a:r>
              <a:rPr lang="en-GB" sz="3200" b="0" i="0" u="none" strike="noStrike" cap="none" baseline="0" dirty="0">
                <a:solidFill>
                  <a:schemeClr val="dk1"/>
                </a:solidFill>
                <a:latin typeface="+mj-lt"/>
                <a:ea typeface="Calibri"/>
                <a:cs typeface="Calibri"/>
                <a:sym typeface="Calibri"/>
              </a:rPr>
              <a:t>English Literature – </a:t>
            </a:r>
            <a:r>
              <a:rPr lang="en-GB" dirty="0" smtClean="0">
                <a:latin typeface="+mj-lt"/>
              </a:rPr>
              <a:t>Macbeth guide to buy</a:t>
            </a:r>
          </a:p>
          <a:p>
            <a:pPr marL="0" marR="0" lvl="0" indent="0" algn="l" rtl="0">
              <a:spcBef>
                <a:spcPts val="0"/>
              </a:spcBef>
              <a:buClr>
                <a:schemeClr val="dk1"/>
              </a:buClr>
              <a:buSzPct val="100000"/>
              <a:buNone/>
            </a:pPr>
            <a:r>
              <a:rPr lang="en-GB" sz="3200" b="0" i="0" u="none" strike="noStrike" cap="none" baseline="0" dirty="0" smtClean="0">
                <a:solidFill>
                  <a:schemeClr val="dk1"/>
                </a:solidFill>
                <a:latin typeface="+mj-lt"/>
                <a:ea typeface="Calibri"/>
                <a:cs typeface="Calibri"/>
                <a:sym typeface="Calibri"/>
              </a:rPr>
              <a:t>An</a:t>
            </a:r>
            <a:r>
              <a:rPr lang="en-GB" sz="3200" b="0" i="0" u="none" strike="noStrike" cap="none" dirty="0" smtClean="0">
                <a:solidFill>
                  <a:schemeClr val="dk1"/>
                </a:solidFill>
                <a:latin typeface="+mj-lt"/>
                <a:ea typeface="Calibri"/>
                <a:cs typeface="Calibri"/>
                <a:sym typeface="Calibri"/>
              </a:rPr>
              <a:t> Inspector Calls guide to buy.</a:t>
            </a:r>
          </a:p>
          <a:p>
            <a:pPr marL="0" marR="0" lvl="0" indent="0" algn="l" rtl="0">
              <a:spcBef>
                <a:spcPts val="0"/>
              </a:spcBef>
              <a:buClr>
                <a:schemeClr val="dk1"/>
              </a:buClr>
              <a:buSzPct val="100000"/>
              <a:buNone/>
            </a:pPr>
            <a:r>
              <a:rPr lang="en-GB" baseline="0" dirty="0" smtClean="0">
                <a:latin typeface="+mj-lt"/>
              </a:rPr>
              <a:t>A</a:t>
            </a:r>
            <a:r>
              <a:rPr lang="en-GB" dirty="0" smtClean="0">
                <a:latin typeface="+mj-lt"/>
              </a:rPr>
              <a:t> Christmas Carol and Poetry revision guides coming soon.</a:t>
            </a:r>
            <a:endParaRPr lang="en-GB" sz="3200" b="0" i="0" u="none" strike="noStrike" cap="none" baseline="0" dirty="0" smtClean="0">
              <a:solidFill>
                <a:schemeClr val="dk1"/>
              </a:solidFill>
              <a:latin typeface="+mj-lt"/>
              <a:ea typeface="Calibri"/>
              <a:cs typeface="Calibri"/>
              <a:sym typeface="Calibri"/>
            </a:endParaRPr>
          </a:p>
          <a:p>
            <a:pPr marL="0" marR="0" lvl="0" indent="0" algn="l" rtl="0">
              <a:spcBef>
                <a:spcPts val="0"/>
              </a:spcBef>
              <a:buClr>
                <a:schemeClr val="dk1"/>
              </a:buClr>
              <a:buSzPct val="100000"/>
              <a:buNone/>
            </a:pPr>
            <a:endParaRPr lang="en-GB" sz="3200" b="0" i="0" u="none" strike="noStrike" cap="none" baseline="0" dirty="0">
              <a:solidFill>
                <a:schemeClr val="dk1"/>
              </a:solidFill>
              <a:latin typeface="+mj-lt"/>
              <a:ea typeface="Calibri"/>
              <a:cs typeface="Calibri"/>
              <a:sym typeface="Calibri"/>
            </a:endParaRPr>
          </a:p>
          <a:p>
            <a:pPr marL="0" marR="0" lvl="0" indent="0" algn="l" rtl="0">
              <a:spcBef>
                <a:spcPts val="640"/>
              </a:spcBef>
              <a:buClr>
                <a:schemeClr val="dk1"/>
              </a:buClr>
              <a:buSzPct val="100000"/>
              <a:buNone/>
            </a:pPr>
            <a:r>
              <a:rPr lang="en-GB" sz="3200" b="0" i="0" u="none" strike="noStrike" cap="none" baseline="0" dirty="0">
                <a:solidFill>
                  <a:schemeClr val="dk1"/>
                </a:solidFill>
                <a:latin typeface="+mj-lt"/>
                <a:ea typeface="Calibri"/>
                <a:cs typeface="Calibri"/>
                <a:sym typeface="Calibri"/>
              </a:rPr>
              <a:t>English Language </a:t>
            </a:r>
            <a:r>
              <a:rPr lang="en-GB" sz="3200" b="0" i="0" u="none" strike="noStrike" cap="none" baseline="0" dirty="0" smtClean="0">
                <a:solidFill>
                  <a:schemeClr val="dk1"/>
                </a:solidFill>
                <a:latin typeface="+mj-lt"/>
                <a:ea typeface="Calibri"/>
                <a:cs typeface="Calibri"/>
                <a:sym typeface="Calibri"/>
              </a:rPr>
              <a:t>and Literature</a:t>
            </a:r>
            <a:r>
              <a:rPr lang="en-GB" sz="3200" b="0" i="0" u="none" strike="noStrike" cap="none" dirty="0" smtClean="0">
                <a:solidFill>
                  <a:schemeClr val="dk1"/>
                </a:solidFill>
                <a:latin typeface="+mj-lt"/>
                <a:ea typeface="Calibri"/>
                <a:cs typeface="Calibri"/>
                <a:sym typeface="Calibri"/>
              </a:rPr>
              <a:t> </a:t>
            </a:r>
            <a:r>
              <a:rPr lang="en-GB" sz="3200" b="0" i="0" u="none" strike="noStrike" cap="none" baseline="0" dirty="0" smtClean="0">
                <a:solidFill>
                  <a:schemeClr val="dk1"/>
                </a:solidFill>
                <a:latin typeface="+mj-lt"/>
                <a:ea typeface="Calibri"/>
                <a:cs typeface="Calibri"/>
                <a:sym typeface="Calibri"/>
              </a:rPr>
              <a:t> workbook  also available to buy.</a:t>
            </a:r>
          </a:p>
          <a:p>
            <a:pPr marL="0" marR="0" lvl="0" indent="0" algn="l" rtl="0">
              <a:spcBef>
                <a:spcPts val="640"/>
              </a:spcBef>
              <a:buClr>
                <a:schemeClr val="dk1"/>
              </a:buClr>
              <a:buSzPct val="100000"/>
              <a:buNone/>
            </a:pPr>
            <a:r>
              <a:rPr lang="en-GB" dirty="0" smtClean="0">
                <a:latin typeface="+mj-lt"/>
              </a:rPr>
              <a:t>£4 each or all three for £10.</a:t>
            </a:r>
            <a:r>
              <a:rPr lang="en-GB" sz="3200" b="0" i="0" u="none" strike="noStrike" cap="none" dirty="0" smtClean="0">
                <a:solidFill>
                  <a:schemeClr val="dk1"/>
                </a:solidFill>
                <a:latin typeface="+mj-lt"/>
                <a:ea typeface="Calibri"/>
                <a:cs typeface="Calibri"/>
                <a:sym typeface="Calibri"/>
              </a:rPr>
              <a:t> </a:t>
            </a:r>
          </a:p>
        </p:txBody>
      </p:sp>
      <p:pic>
        <p:nvPicPr>
          <p:cNvPr id="7170" name="Picture 2" descr="W:\Teaching &amp; Learning &amp; Professional development\Learning APPs\Colour\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301208"/>
            <a:ext cx="1421921" cy="13927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1636988" cy="1620000"/>
          </a:xfrm>
          <a:prstGeom prst="rect">
            <a:avLst/>
          </a:prstGeom>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l="100000" b="100000"/>
            </a:path>
            <a:tileRect t="-100000" r="-100000"/>
          </a:grad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GB" sz="3997" b="1" dirty="0" err="1" smtClean="0">
                <a:solidFill>
                  <a:schemeClr val="dk2"/>
                </a:solidFill>
                <a:latin typeface="Rambla"/>
                <a:ea typeface="Rambla"/>
                <a:cs typeface="Rambla"/>
                <a:sym typeface="Rambla"/>
              </a:rPr>
              <a:t>PiXLit</a:t>
            </a:r>
            <a:endParaRPr lang="en-GB" sz="3997" b="1" dirty="0">
              <a:solidFill>
                <a:schemeClr val="dk2"/>
              </a:solidFill>
              <a:latin typeface="Rambla"/>
              <a:ea typeface="Rambla"/>
              <a:cs typeface="Rambla"/>
              <a:sym typeface="Rambl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862" y="1707990"/>
            <a:ext cx="3856276" cy="38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371612"/>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457200" y="260647"/>
            <a:ext cx="8229600" cy="1070295"/>
          </a:xfrm>
          <a:prstGeom prst="rect">
            <a:avLst/>
          </a:prstGeom>
          <a:gradFill>
            <a:gsLst>
              <a:gs pos="0">
                <a:srgbClr val="EBFCFF"/>
              </a:gs>
              <a:gs pos="40000">
                <a:srgbClr val="E7FBFF"/>
              </a:gs>
              <a:gs pos="100000">
                <a:srgbClr val="9ED8E4"/>
              </a:gs>
            </a:gsLst>
            <a:path path="circle">
              <a:fillToRect l="100000" b="100000"/>
            </a:path>
            <a:tileRect t="-100000" r="-100000"/>
          </a:grad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GB" sz="3997" b="1" dirty="0" err="1" smtClean="0">
                <a:solidFill>
                  <a:schemeClr val="dk2"/>
                </a:solidFill>
                <a:latin typeface="Rambla"/>
                <a:ea typeface="Rambla"/>
                <a:cs typeface="Rambla"/>
                <a:sym typeface="Rambla"/>
              </a:rPr>
              <a:t>PiXLit</a:t>
            </a:r>
            <a:endParaRPr lang="en-GB" sz="3997" b="1" dirty="0">
              <a:solidFill>
                <a:schemeClr val="dk2"/>
              </a:solidFill>
              <a:latin typeface="Rambla"/>
              <a:ea typeface="Rambla"/>
              <a:cs typeface="Rambla"/>
              <a:sym typeface="Rambla"/>
            </a:endParaRPr>
          </a:p>
        </p:txBody>
      </p:sp>
      <p:sp>
        <p:nvSpPr>
          <p:cNvPr id="192" name="Shape 192"/>
          <p:cNvSpPr txBox="1">
            <a:spLocks noGrp="1"/>
          </p:cNvSpPr>
          <p:nvPr>
            <p:ph type="body" idx="1"/>
          </p:nvPr>
        </p:nvSpPr>
        <p:spPr>
          <a:xfrm>
            <a:off x="457200" y="1481328"/>
            <a:ext cx="8686800" cy="5116024"/>
          </a:xfrm>
          <a:prstGeom prst="rect">
            <a:avLst/>
          </a:prstGeom>
        </p:spPr>
        <p:txBody>
          <a:bodyPr lIns="91425" tIns="91425" rIns="91425" bIns="91425" anchor="t" anchorCtr="0">
            <a:noAutofit/>
          </a:bodyPr>
          <a:lstStyle/>
          <a:p>
            <a:pPr marL="457200" lvl="0" indent="-381000" rtl="0">
              <a:spcBef>
                <a:spcPts val="0"/>
              </a:spcBef>
              <a:buSzPct val="88888"/>
              <a:buAutoNum type="arabicParenR"/>
            </a:pPr>
            <a:r>
              <a:rPr lang="en-GB" dirty="0" smtClean="0"/>
              <a:t> Download </a:t>
            </a:r>
            <a:r>
              <a:rPr lang="en-GB" dirty="0"/>
              <a:t>the </a:t>
            </a:r>
            <a:r>
              <a:rPr lang="en-GB" dirty="0" smtClean="0"/>
              <a:t>‘</a:t>
            </a:r>
            <a:r>
              <a:rPr lang="en-GB" dirty="0" err="1" smtClean="0"/>
              <a:t>PiXLit</a:t>
            </a:r>
            <a:r>
              <a:rPr lang="en-GB" dirty="0" smtClean="0"/>
              <a:t>’ </a:t>
            </a:r>
            <a:r>
              <a:rPr lang="en-GB" dirty="0"/>
              <a:t>app</a:t>
            </a:r>
          </a:p>
          <a:p>
            <a:pPr marL="457200" lvl="0" indent="-381000" rtl="0">
              <a:spcBef>
                <a:spcPts val="0"/>
              </a:spcBef>
              <a:buSzPct val="88888"/>
              <a:buAutoNum type="arabicParenR"/>
            </a:pPr>
            <a:r>
              <a:rPr lang="en-GB" dirty="0" smtClean="0"/>
              <a:t> Login using the following details</a:t>
            </a:r>
            <a:endParaRPr lang="en-GB" dirty="0"/>
          </a:p>
          <a:p>
            <a:pPr marL="76200" lvl="0" indent="0" rtl="0">
              <a:spcBef>
                <a:spcPts val="0"/>
              </a:spcBef>
              <a:buSzPct val="88888"/>
              <a:buNone/>
            </a:pPr>
            <a:r>
              <a:rPr lang="en-GB" dirty="0"/>
              <a:t>	</a:t>
            </a:r>
            <a:r>
              <a:rPr lang="en-GB" dirty="0" smtClean="0"/>
              <a:t>		          </a:t>
            </a:r>
            <a:r>
              <a:rPr lang="en-GB" dirty="0"/>
              <a:t>School id: </a:t>
            </a:r>
            <a:r>
              <a:rPr lang="en-GB" dirty="0" smtClean="0"/>
              <a:t>CV3193                      User name: Surname &amp; first initial</a:t>
            </a:r>
          </a:p>
          <a:p>
            <a:pPr marL="76200" lvl="0" indent="0" rtl="0">
              <a:spcBef>
                <a:spcPts val="0"/>
              </a:spcBef>
              <a:buSzPct val="88888"/>
              <a:buNone/>
            </a:pPr>
            <a:r>
              <a:rPr lang="en-GB" dirty="0" smtClean="0"/>
              <a:t> Password</a:t>
            </a:r>
            <a:r>
              <a:rPr lang="en-GB" dirty="0"/>
              <a:t>: Surname &amp; first initial</a:t>
            </a:r>
            <a:endParaRPr lang="en-GB" dirty="0" smtClean="0"/>
          </a:p>
          <a:p>
            <a:pPr marL="590550" lvl="0" indent="-514350" rtl="0">
              <a:spcBef>
                <a:spcPts val="0"/>
              </a:spcBef>
              <a:buSzPct val="88888"/>
              <a:buFont typeface="+mj-lt"/>
              <a:buAutoNum type="arabicParenR" startAt="3"/>
            </a:pPr>
            <a:r>
              <a:rPr lang="en-GB" dirty="0" smtClean="0"/>
              <a:t>Log in to the </a:t>
            </a:r>
            <a:r>
              <a:rPr lang="en-GB" dirty="0" err="1" smtClean="0"/>
              <a:t>PiXLit</a:t>
            </a:r>
            <a:endParaRPr lang="en-GB" dirty="0" smtClean="0"/>
          </a:p>
          <a:p>
            <a:pPr marL="457200" lvl="0" indent="-381000" rtl="0">
              <a:spcBef>
                <a:spcPts val="0"/>
              </a:spcBef>
              <a:buSzPct val="88888"/>
              <a:buAutoNum type="arabicParenR" startAt="3"/>
            </a:pPr>
            <a:r>
              <a:rPr lang="en-GB" dirty="0" smtClean="0"/>
              <a:t>  Click </a:t>
            </a:r>
            <a:r>
              <a:rPr lang="en-GB" dirty="0"/>
              <a:t>on ‘Design a test’, </a:t>
            </a:r>
            <a:r>
              <a:rPr lang="en-GB" dirty="0" smtClean="0"/>
              <a:t>‘Please select a book’, ‘Macbeth’, ‘Character learning’, ‘Act 1’, ‘Begin </a:t>
            </a:r>
            <a:r>
              <a:rPr lang="en-GB" dirty="0"/>
              <a:t>Test’ and then go for </a:t>
            </a:r>
            <a:r>
              <a:rPr lang="en-GB" dirty="0" smtClean="0"/>
              <a:t>it and answer the question.</a:t>
            </a:r>
            <a:endParaRPr lang="en-GB" dirty="0"/>
          </a:p>
          <a:p>
            <a:pPr marL="457200" lvl="0" indent="-381000" rtl="0">
              <a:spcBef>
                <a:spcPts val="0"/>
              </a:spcBef>
              <a:buSzPct val="88888"/>
              <a:buAutoNum type="arabicParenR" startAt="3"/>
            </a:pPr>
            <a:r>
              <a:rPr lang="en-GB" dirty="0"/>
              <a:t>Click ‘Mark all’</a:t>
            </a:r>
          </a:p>
          <a:p>
            <a:pPr marL="0" lvl="0" indent="0" rtl="0">
              <a:spcBef>
                <a:spcPts val="0"/>
              </a:spcBef>
              <a:buNone/>
            </a:pPr>
            <a:endParaRPr dirty="0"/>
          </a:p>
          <a:p>
            <a:pPr lvl="0" rtl="0">
              <a:spcBef>
                <a:spcPts val="0"/>
              </a:spcBef>
              <a:buNone/>
            </a:pP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7" y="9187"/>
            <a:ext cx="157321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00" t="28657" r="27500" b="16767"/>
          <a:stretch/>
        </p:blipFill>
        <p:spPr bwMode="auto">
          <a:xfrm>
            <a:off x="5652120" y="332656"/>
            <a:ext cx="1867359" cy="141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237751"/>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sz="2800" dirty="0" smtClean="0"/>
              <a:t>Paper 1 </a:t>
            </a:r>
            <a:r>
              <a:rPr lang="en-US" sz="2800" u="sng" dirty="0" smtClean="0"/>
              <a:t>C19th Fiction and Creative Writing</a:t>
            </a:r>
          </a:p>
          <a:p>
            <a:r>
              <a:rPr lang="en-US" sz="2800" dirty="0" smtClean="0"/>
              <a:t>Q1: I mark quote retrieval</a:t>
            </a:r>
          </a:p>
          <a:p>
            <a:r>
              <a:rPr lang="en-US" sz="2800" dirty="0" smtClean="0"/>
              <a:t>Q2: 2 mark comprehension question</a:t>
            </a:r>
          </a:p>
          <a:p>
            <a:r>
              <a:rPr lang="en-US" sz="2800" dirty="0" smtClean="0"/>
              <a:t>Q3: 6 mark analysis of language and structure</a:t>
            </a:r>
          </a:p>
          <a:p>
            <a:r>
              <a:rPr lang="en-US" sz="2800" dirty="0" smtClean="0"/>
              <a:t>Q4: 15 mark evaluation of writer’s technique</a:t>
            </a:r>
          </a:p>
          <a:p>
            <a:r>
              <a:rPr lang="en-US" sz="2800" dirty="0" smtClean="0"/>
              <a:t>Q5: Creative Writing (40 marks0</a:t>
            </a:r>
          </a:p>
          <a:p>
            <a:r>
              <a:rPr lang="en-US" sz="2800" dirty="0" smtClean="0"/>
              <a:t>24 marks for information, ideas and </a:t>
            </a:r>
            <a:r>
              <a:rPr lang="en-US" sz="2800" dirty="0" err="1" smtClean="0"/>
              <a:t>organisation</a:t>
            </a:r>
            <a:endParaRPr lang="en-US" sz="2800" dirty="0" smtClean="0"/>
          </a:p>
          <a:p>
            <a:r>
              <a:rPr lang="en-US" sz="2800" dirty="0" smtClean="0"/>
              <a:t>16 marks for vocabulary, sentence structure and punctuation.</a:t>
            </a:r>
            <a:endParaRPr lang="en-US" sz="2800" dirty="0"/>
          </a:p>
        </p:txBody>
      </p:sp>
      <p:sp>
        <p:nvSpPr>
          <p:cNvPr id="3" name="Title 2"/>
          <p:cNvSpPr>
            <a:spLocks noGrp="1"/>
          </p:cNvSpPr>
          <p:nvPr>
            <p:ph type="title"/>
          </p:nvPr>
        </p:nvSpPr>
        <p:spPr/>
        <p:txBody>
          <a:bodyPr/>
          <a:lstStyle/>
          <a:p>
            <a:r>
              <a:rPr lang="en-US" b="1" dirty="0" smtClean="0"/>
              <a:t>PIXL CURVE FEEDBACK</a:t>
            </a:r>
            <a:endParaRPr lang="en-US" b="1" dirty="0"/>
          </a:p>
        </p:txBody>
      </p:sp>
    </p:spTree>
    <p:extLst>
      <p:ext uri="{BB962C8B-B14F-4D97-AF65-F5344CB8AC3E}">
        <p14:creationId xmlns:p14="http://schemas.microsoft.com/office/powerpoint/2010/main" val="368169896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t>TEXT 1</a:t>
            </a:r>
          </a:p>
          <a:p>
            <a:r>
              <a:rPr lang="en-US" sz="2000" dirty="0" smtClean="0"/>
              <a:t>Q1: 2 mark comprehension question</a:t>
            </a:r>
          </a:p>
          <a:p>
            <a:r>
              <a:rPr lang="en-US" sz="2000" dirty="0" smtClean="0"/>
              <a:t>Q2: 2 mark quote selection and language technique analysis</a:t>
            </a:r>
          </a:p>
          <a:p>
            <a:r>
              <a:rPr lang="en-US" sz="2000" dirty="0" smtClean="0"/>
              <a:t>Q3:  15 ark analysis of language and structure</a:t>
            </a:r>
          </a:p>
          <a:p>
            <a:r>
              <a:rPr lang="en-US" sz="2000" dirty="0" smtClean="0"/>
              <a:t>TEXT 2</a:t>
            </a:r>
          </a:p>
          <a:p>
            <a:r>
              <a:rPr lang="en-US" sz="2000" dirty="0" smtClean="0"/>
              <a:t>Q4: 2 mark comprehension</a:t>
            </a:r>
          </a:p>
          <a:p>
            <a:r>
              <a:rPr lang="en-US" sz="2000" dirty="0" smtClean="0"/>
              <a:t>Q5: I mark language example from text</a:t>
            </a:r>
          </a:p>
          <a:p>
            <a:r>
              <a:rPr lang="en-US" sz="2000" dirty="0" smtClean="0"/>
              <a:t>Q6: 15 mark evaluation question</a:t>
            </a:r>
          </a:p>
          <a:p>
            <a:r>
              <a:rPr lang="en-US" sz="2000" dirty="0" smtClean="0"/>
              <a:t>COMPARISON</a:t>
            </a:r>
          </a:p>
          <a:p>
            <a:r>
              <a:rPr lang="en-US" sz="2000" dirty="0" smtClean="0"/>
              <a:t>Q7a): 6 mark comparison of similarities</a:t>
            </a:r>
          </a:p>
          <a:p>
            <a:r>
              <a:rPr lang="en-US" sz="2000" dirty="0" smtClean="0"/>
              <a:t>Q7b) 14 mark comparison of ideas/ perspectives</a:t>
            </a:r>
          </a:p>
          <a:p>
            <a:r>
              <a:rPr lang="en-US" sz="2000" dirty="0" smtClean="0"/>
              <a:t>Q8: Transactional Writing: 40 marks</a:t>
            </a:r>
          </a:p>
          <a:p>
            <a:pPr marL="218187" indent="0">
              <a:buNone/>
            </a:pPr>
            <a:endParaRPr lang="en-US" sz="2000" dirty="0"/>
          </a:p>
        </p:txBody>
      </p:sp>
      <p:sp>
        <p:nvSpPr>
          <p:cNvPr id="3" name="Title 2"/>
          <p:cNvSpPr>
            <a:spLocks noGrp="1"/>
          </p:cNvSpPr>
          <p:nvPr>
            <p:ph type="title"/>
          </p:nvPr>
        </p:nvSpPr>
        <p:spPr/>
        <p:txBody>
          <a:bodyPr>
            <a:normAutofit fontScale="90000"/>
          </a:bodyPr>
          <a:lstStyle/>
          <a:p>
            <a:r>
              <a:rPr lang="en-US" b="1" dirty="0" smtClean="0"/>
              <a:t>Paper 2: Non- Fiction texts and Transactional Writing</a:t>
            </a:r>
            <a:endParaRPr lang="en-US" b="1" dirty="0"/>
          </a:p>
        </p:txBody>
      </p:sp>
    </p:spTree>
    <p:extLst>
      <p:ext uri="{BB962C8B-B14F-4D97-AF65-F5344CB8AC3E}">
        <p14:creationId xmlns:p14="http://schemas.microsoft.com/office/powerpoint/2010/main" val="377445298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subTitle" idx="1"/>
          </p:nvPr>
        </p:nvSpPr>
        <p:spPr>
          <a:xfrm>
            <a:off x="150312" y="3703345"/>
            <a:ext cx="8820600" cy="1199699"/>
          </a:xfrm>
          <a:prstGeom prst="rect">
            <a:avLst/>
          </a:prstGeom>
          <a:noFill/>
          <a:ln>
            <a:noFill/>
          </a:ln>
        </p:spPr>
        <p:txBody>
          <a:bodyPr lIns="45700" tIns="45700" rIns="45700" bIns="45700" anchor="t" anchorCtr="0">
            <a:noAutofit/>
          </a:bodyPr>
          <a:lstStyle/>
          <a:p>
            <a:pPr marL="0" marR="64008" lvl="0" indent="0" algn="ctr" rtl="0">
              <a:spcBef>
                <a:spcPts val="0"/>
              </a:spcBef>
              <a:spcAft>
                <a:spcPts val="0"/>
              </a:spcAft>
              <a:buClr>
                <a:schemeClr val="accent1"/>
              </a:buClr>
              <a:buSzPct val="25000"/>
              <a:buFont typeface="Noto Symbol"/>
              <a:buNone/>
            </a:pPr>
            <a:r>
              <a:rPr lang="en-GB" sz="4400" b="0" i="0" u="none" strike="noStrike" cap="none" baseline="0" dirty="0">
                <a:solidFill>
                  <a:schemeClr val="dk2"/>
                </a:solidFill>
                <a:latin typeface="Rambla"/>
                <a:ea typeface="Rambla"/>
                <a:cs typeface="Rambla"/>
                <a:sym typeface="Rambla"/>
              </a:rPr>
              <a:t>Please contact your </a:t>
            </a:r>
            <a:r>
              <a:rPr lang="en-GB" sz="4400" dirty="0" smtClean="0"/>
              <a:t>English </a:t>
            </a:r>
            <a:r>
              <a:rPr lang="en-GB" sz="4400" b="0" i="0" u="none" strike="noStrike" cap="none" baseline="0" dirty="0">
                <a:solidFill>
                  <a:schemeClr val="dk2"/>
                </a:solidFill>
                <a:latin typeface="Rambla"/>
                <a:ea typeface="Rambla"/>
                <a:cs typeface="Rambla"/>
                <a:sym typeface="Rambla"/>
              </a:rPr>
              <a:t>teacher </a:t>
            </a:r>
          </a:p>
          <a:p>
            <a:pPr marL="0" marR="64008" lvl="0" indent="0" algn="ctr" rtl="0">
              <a:spcBef>
                <a:spcPts val="0"/>
              </a:spcBef>
              <a:spcAft>
                <a:spcPts val="0"/>
              </a:spcAft>
              <a:buClr>
                <a:schemeClr val="accent1"/>
              </a:buClr>
              <a:buSzPct val="25000"/>
              <a:buFont typeface="Noto Symbol"/>
              <a:buNone/>
            </a:pPr>
            <a:r>
              <a:rPr lang="en-GB" sz="4400" b="0" i="0" u="none" strike="noStrike" cap="none" baseline="0" dirty="0">
                <a:solidFill>
                  <a:schemeClr val="dk2"/>
                </a:solidFill>
                <a:latin typeface="Rambla"/>
                <a:ea typeface="Rambla"/>
                <a:cs typeface="Rambla"/>
                <a:sym typeface="Rambla"/>
              </a:rPr>
              <a:t>if you need anything. </a:t>
            </a:r>
          </a:p>
          <a:p>
            <a:pPr marL="0" marR="64008" lvl="0" indent="0" algn="ctr" rtl="0">
              <a:spcBef>
                <a:spcPts val="0"/>
              </a:spcBef>
              <a:spcAft>
                <a:spcPts val="0"/>
              </a:spcAft>
              <a:buClr>
                <a:schemeClr val="accent1"/>
              </a:buClr>
              <a:buFont typeface="Noto Symbol"/>
              <a:buNone/>
            </a:pPr>
            <a:endParaRPr sz="4400" dirty="0"/>
          </a:p>
          <a:p>
            <a:pPr marL="0" marR="64008" lvl="0" indent="0" algn="ctr" rtl="0">
              <a:spcBef>
                <a:spcPts val="0"/>
              </a:spcBef>
              <a:spcAft>
                <a:spcPts val="0"/>
              </a:spcAft>
              <a:buClr>
                <a:schemeClr val="accent1"/>
              </a:buClr>
              <a:buSzPct val="25000"/>
              <a:buFont typeface="Noto Symbol"/>
              <a:buNone/>
            </a:pPr>
            <a:r>
              <a:rPr lang="en-GB" sz="4400" dirty="0"/>
              <a:t>Best wishes from the </a:t>
            </a:r>
            <a:r>
              <a:rPr lang="en-GB" sz="4400" dirty="0" smtClean="0"/>
              <a:t>English team.</a:t>
            </a:r>
            <a:endParaRPr lang="en-GB" sz="4400" dirty="0"/>
          </a:p>
        </p:txBody>
      </p:sp>
      <p:sp>
        <p:nvSpPr>
          <p:cNvPr id="245" name="Shape 24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GB" sz="1000" b="0" i="0" u="none" strike="noStrike" cap="none" baseline="0">
                <a:solidFill>
                  <a:srgbClr val="E7F0F4"/>
                </a:solidFill>
                <a:latin typeface="Rambla"/>
                <a:ea typeface="Rambla"/>
                <a:cs typeface="Rambla"/>
                <a:sym typeface="Rambla"/>
              </a:rPr>
              <a:t>Mr Akram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313" y="322337"/>
            <a:ext cx="3289279" cy="328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587211"/>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616694" y="6658346"/>
            <a:ext cx="184666" cy="369332"/>
          </a:xfrm>
          <a:prstGeom prst="rect">
            <a:avLst/>
          </a:prstGeom>
          <a:noFill/>
        </p:spPr>
        <p:txBody>
          <a:bodyPr wrap="none" rtlCol="0">
            <a:spAutoFit/>
          </a:bodyPr>
          <a:lstStyle/>
          <a:p>
            <a:endParaRPr lang="en-US" dirty="0"/>
          </a:p>
        </p:txBody>
      </p:sp>
      <p:sp>
        <p:nvSpPr>
          <p:cNvPr id="19" name="TextBox 18"/>
          <p:cNvSpPr txBox="1"/>
          <p:nvPr/>
        </p:nvSpPr>
        <p:spPr>
          <a:xfrm>
            <a:off x="3290108" y="6639102"/>
            <a:ext cx="184666" cy="369332"/>
          </a:xfrm>
          <a:prstGeom prst="rect">
            <a:avLst/>
          </a:prstGeom>
          <a:noFill/>
        </p:spPr>
        <p:txBody>
          <a:bodyPr wrap="none" rtlCol="0">
            <a:spAutoFit/>
          </a:bodyPr>
          <a:lstStyle/>
          <a:p>
            <a:endParaRPr lang="en-US" dirty="0"/>
          </a:p>
        </p:txBody>
      </p:sp>
      <p:sp>
        <p:nvSpPr>
          <p:cNvPr id="5" name="Title 1"/>
          <p:cNvSpPr>
            <a:spLocks noGrp="1"/>
          </p:cNvSpPr>
          <p:nvPr>
            <p:ph type="ctrTitle"/>
          </p:nvPr>
        </p:nvSpPr>
        <p:spPr>
          <a:xfrm>
            <a:off x="0" y="836985"/>
            <a:ext cx="9144000" cy="3355975"/>
          </a:xfrm>
        </p:spPr>
        <p:txBody>
          <a:bodyPr/>
          <a:lstStyle/>
          <a:p>
            <a:r>
              <a:rPr lang="en-GB" b="1" dirty="0" smtClean="0">
                <a:latin typeface="Helvetica"/>
                <a:cs typeface="Helvetica"/>
              </a:rPr>
              <a:t>Year 11</a:t>
            </a:r>
            <a:br>
              <a:rPr lang="en-GB" b="1" dirty="0" smtClean="0">
                <a:latin typeface="Helvetica"/>
                <a:cs typeface="Helvetica"/>
              </a:rPr>
            </a:br>
            <a:r>
              <a:rPr lang="en-GB" b="1" dirty="0" smtClean="0">
                <a:latin typeface="Helvetica"/>
                <a:cs typeface="Helvetica"/>
              </a:rPr>
              <a:t/>
            </a:r>
            <a:br>
              <a:rPr lang="en-GB" b="1" dirty="0" smtClean="0">
                <a:latin typeface="Helvetica"/>
                <a:cs typeface="Helvetica"/>
              </a:rPr>
            </a:br>
            <a:r>
              <a:rPr lang="en-GB" b="1" dirty="0" smtClean="0">
                <a:latin typeface="Helvetica"/>
                <a:cs typeface="Helvetica"/>
              </a:rPr>
              <a:t>Core Subject Information Evening</a:t>
            </a:r>
            <a:endParaRPr lang="en-GB" b="1" dirty="0">
              <a:latin typeface="Helvetica"/>
              <a:cs typeface="Helvetica"/>
            </a:endParaRPr>
          </a:p>
        </p:txBody>
      </p:sp>
      <p:sp>
        <p:nvSpPr>
          <p:cNvPr id="6" name="Subtitle 2"/>
          <p:cNvSpPr>
            <a:spLocks noGrp="1"/>
          </p:cNvSpPr>
          <p:nvPr>
            <p:ph type="subTitle" idx="1"/>
          </p:nvPr>
        </p:nvSpPr>
        <p:spPr>
          <a:xfrm>
            <a:off x="0" y="4183252"/>
            <a:ext cx="9144000" cy="1752600"/>
          </a:xfrm>
        </p:spPr>
        <p:txBody>
          <a:bodyPr/>
          <a:lstStyle/>
          <a:p>
            <a:r>
              <a:rPr lang="en-GB" dirty="0" smtClean="0">
                <a:latin typeface="Helvetica"/>
                <a:cs typeface="Helvetica"/>
              </a:rPr>
              <a:t>Maths at Cornelius Vermuyden</a:t>
            </a:r>
          </a:p>
          <a:p>
            <a:endParaRPr lang="en-GB" dirty="0">
              <a:latin typeface="Helvetica"/>
              <a:cs typeface="Helvetica"/>
            </a:endParaRPr>
          </a:p>
          <a:p>
            <a:r>
              <a:rPr lang="en-GB" dirty="0" smtClean="0">
                <a:latin typeface="Helvetica"/>
                <a:cs typeface="Helvetica"/>
              </a:rPr>
              <a:t>Mr Iain Williams</a:t>
            </a:r>
          </a:p>
          <a:p>
            <a:endParaRPr lang="en-GB" dirty="0"/>
          </a:p>
        </p:txBody>
      </p:sp>
      <p:pic>
        <p:nvPicPr>
          <p:cNvPr id="7"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05089"/>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23592"/>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Key points for tonight</a:t>
            </a:r>
            <a:endParaRPr lang="en-GB" b="1" dirty="0">
              <a:latin typeface="Helvetica"/>
              <a:cs typeface="Helvetica"/>
            </a:endParaRPr>
          </a:p>
        </p:txBody>
      </p:sp>
      <p:sp>
        <p:nvSpPr>
          <p:cNvPr id="5" name="Content Placeholder 2"/>
          <p:cNvSpPr txBox="1">
            <a:spLocks/>
          </p:cNvSpPr>
          <p:nvPr/>
        </p:nvSpPr>
        <p:spPr>
          <a:xfrm>
            <a:off x="457200" y="2003433"/>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dirty="0" smtClean="0">
                <a:latin typeface="Helvetica"/>
                <a:cs typeface="Helvetica"/>
              </a:rPr>
              <a:t>New GCSE Curriculum</a:t>
            </a:r>
          </a:p>
          <a:p>
            <a:pPr marL="457200" indent="-457200" algn="l">
              <a:buFont typeface="Arial"/>
              <a:buChar char="•"/>
            </a:pPr>
            <a:r>
              <a:rPr lang="en-GB" dirty="0" smtClean="0">
                <a:latin typeface="Helvetica"/>
                <a:cs typeface="Helvetica"/>
              </a:rPr>
              <a:t>Progress and Contact</a:t>
            </a:r>
          </a:p>
          <a:p>
            <a:pPr marL="457200" indent="-457200" algn="l">
              <a:buFont typeface="Arial"/>
              <a:buChar char="•"/>
            </a:pPr>
            <a:r>
              <a:rPr lang="en-GB" dirty="0" smtClean="0">
                <a:latin typeface="Helvetica"/>
                <a:cs typeface="Helvetica"/>
              </a:rPr>
              <a:t>Homework</a:t>
            </a:r>
          </a:p>
          <a:p>
            <a:pPr marL="457200" indent="-457200" algn="l">
              <a:buFont typeface="Arial"/>
              <a:buChar char="•"/>
            </a:pPr>
            <a:r>
              <a:rPr lang="en-GB" dirty="0" smtClean="0">
                <a:latin typeface="Helvetica"/>
                <a:cs typeface="Helvetica"/>
              </a:rPr>
              <a:t>Exam preparation and revision resources</a:t>
            </a:r>
          </a:p>
          <a:p>
            <a:pPr marL="457200" indent="-457200" algn="l">
              <a:buFont typeface="Arial"/>
              <a:buChar char="•"/>
            </a:pPr>
            <a:r>
              <a:rPr lang="en-GB" dirty="0" smtClean="0">
                <a:latin typeface="Helvetica"/>
                <a:cs typeface="Helvetica"/>
              </a:rPr>
              <a:t>How parents can help</a:t>
            </a:r>
            <a:endParaRPr lang="en-GB" dirty="0">
              <a:latin typeface="Helvetica"/>
              <a:cs typeface="Helvetica"/>
            </a:endParaRPr>
          </a:p>
        </p:txBody>
      </p:sp>
    </p:spTree>
    <p:extLst>
      <p:ext uri="{BB962C8B-B14F-4D97-AF65-F5344CB8AC3E}">
        <p14:creationId xmlns:p14="http://schemas.microsoft.com/office/powerpoint/2010/main" val="335603457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t>“The Holy Trinity”</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143594"/>
            <a:ext cx="6678742" cy="4714406"/>
          </a:xfrm>
        </p:spPr>
      </p:pic>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87" b="97170" l="3721" r="98140"/>
                    </a14:imgEffect>
                  </a14:imgLayer>
                </a14:imgProps>
              </a:ext>
              <a:ext uri="{28A0092B-C50C-407E-A947-70E740481C1C}">
                <a14:useLocalDpi xmlns:a14="http://schemas.microsoft.com/office/drawing/2010/main" val="0"/>
              </a:ext>
            </a:extLst>
          </a:blip>
          <a:srcRect/>
          <a:stretch>
            <a:fillRect/>
          </a:stretch>
        </p:blipFill>
        <p:spPr bwMode="auto">
          <a:xfrm>
            <a:off x="3347864" y="3789040"/>
            <a:ext cx="224121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408" y="123472"/>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67544"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“SUCCESS”</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457402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88884"/>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800" b="1" dirty="0" smtClean="0">
                <a:latin typeface="Helvetica"/>
                <a:cs typeface="Helvetica"/>
              </a:rPr>
              <a:t>New maths GCSE grades for 2017</a:t>
            </a:r>
            <a:endParaRPr lang="en-GB" sz="3800" b="1" dirty="0">
              <a:latin typeface="Helvetica"/>
              <a:cs typeface="Helvetica"/>
            </a:endParaRPr>
          </a:p>
        </p:txBody>
      </p:sp>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91484"/>
            <a:ext cx="1973358" cy="4347280"/>
          </a:xfrm>
          <a:prstGeom prst="rect">
            <a:avLst/>
          </a:prstGeom>
        </p:spPr>
      </p:pic>
      <p:sp>
        <p:nvSpPr>
          <p:cNvPr id="6" name="Rectangle 5"/>
          <p:cNvSpPr/>
          <p:nvPr/>
        </p:nvSpPr>
        <p:spPr>
          <a:xfrm>
            <a:off x="2986891" y="1851028"/>
            <a:ext cx="3846125" cy="461665"/>
          </a:xfrm>
          <a:prstGeom prst="rect">
            <a:avLst/>
          </a:prstGeom>
        </p:spPr>
        <p:txBody>
          <a:bodyPr wrap="none">
            <a:spAutoFit/>
          </a:bodyPr>
          <a:lstStyle/>
          <a:p>
            <a:r>
              <a:rPr lang="en-GB" sz="2400" dirty="0" smtClean="0">
                <a:latin typeface="Helvetica"/>
                <a:cs typeface="Helvetica"/>
              </a:rPr>
              <a:t>Top 3% of pupils achieve 9</a:t>
            </a:r>
            <a:endParaRPr lang="en-GB" sz="2400" dirty="0">
              <a:latin typeface="Helvetica"/>
              <a:cs typeface="Helvetica"/>
            </a:endParaRPr>
          </a:p>
        </p:txBody>
      </p:sp>
      <p:sp>
        <p:nvSpPr>
          <p:cNvPr id="7" name="Rectangle 6"/>
          <p:cNvSpPr/>
          <p:nvPr/>
        </p:nvSpPr>
        <p:spPr>
          <a:xfrm>
            <a:off x="3102331" y="2723728"/>
            <a:ext cx="3147015" cy="461665"/>
          </a:xfrm>
          <a:prstGeom prst="rect">
            <a:avLst/>
          </a:prstGeom>
        </p:spPr>
        <p:txBody>
          <a:bodyPr wrap="none">
            <a:spAutoFit/>
          </a:bodyPr>
          <a:lstStyle/>
          <a:p>
            <a:r>
              <a:rPr lang="en-GB" sz="2400" dirty="0" smtClean="0">
                <a:latin typeface="Helvetica"/>
                <a:cs typeface="Helvetica"/>
              </a:rPr>
              <a:t>7 is anchored to old A</a:t>
            </a:r>
            <a:endParaRPr lang="en-GB" sz="2400" dirty="0">
              <a:latin typeface="Helvetica"/>
              <a:cs typeface="Helvetica"/>
            </a:endParaRPr>
          </a:p>
        </p:txBody>
      </p:sp>
      <p:sp>
        <p:nvSpPr>
          <p:cNvPr id="8" name="Rectangle 7"/>
          <p:cNvSpPr/>
          <p:nvPr/>
        </p:nvSpPr>
        <p:spPr>
          <a:xfrm>
            <a:off x="3099315" y="3621276"/>
            <a:ext cx="3178725" cy="461665"/>
          </a:xfrm>
          <a:prstGeom prst="rect">
            <a:avLst/>
          </a:prstGeom>
        </p:spPr>
        <p:txBody>
          <a:bodyPr wrap="none">
            <a:spAutoFit/>
          </a:bodyPr>
          <a:lstStyle/>
          <a:p>
            <a:r>
              <a:rPr lang="en-GB" sz="2400" dirty="0" smtClean="0">
                <a:latin typeface="Helvetica"/>
                <a:cs typeface="Helvetica"/>
              </a:rPr>
              <a:t>4 is anchored to old C</a:t>
            </a:r>
            <a:endParaRPr lang="en-GB" sz="2400" dirty="0">
              <a:latin typeface="Helvetica"/>
              <a:cs typeface="Helvetica"/>
            </a:endParaRPr>
          </a:p>
        </p:txBody>
      </p:sp>
      <p:sp>
        <p:nvSpPr>
          <p:cNvPr id="9" name="Rectangle 8"/>
          <p:cNvSpPr/>
          <p:nvPr/>
        </p:nvSpPr>
        <p:spPr>
          <a:xfrm>
            <a:off x="3102331" y="3256129"/>
            <a:ext cx="3606426" cy="461665"/>
          </a:xfrm>
          <a:prstGeom prst="rect">
            <a:avLst/>
          </a:prstGeom>
        </p:spPr>
        <p:txBody>
          <a:bodyPr wrap="none">
            <a:spAutoFit/>
          </a:bodyPr>
          <a:lstStyle/>
          <a:p>
            <a:r>
              <a:rPr lang="en-GB" sz="2400" dirty="0" smtClean="0">
                <a:latin typeface="Helvetica"/>
                <a:cs typeface="Helvetica"/>
              </a:rPr>
              <a:t>5 is set between B and C</a:t>
            </a:r>
            <a:endParaRPr lang="en-GB" sz="2400" dirty="0">
              <a:latin typeface="Helvetica"/>
              <a:cs typeface="Helvetica"/>
            </a:endParaRPr>
          </a:p>
        </p:txBody>
      </p:sp>
      <p:sp>
        <p:nvSpPr>
          <p:cNvPr id="10" name="Rectangle 9"/>
          <p:cNvSpPr/>
          <p:nvPr/>
        </p:nvSpPr>
        <p:spPr>
          <a:xfrm>
            <a:off x="3165479" y="4892744"/>
            <a:ext cx="2870648" cy="461665"/>
          </a:xfrm>
          <a:prstGeom prst="rect">
            <a:avLst/>
          </a:prstGeom>
        </p:spPr>
        <p:txBody>
          <a:bodyPr wrap="none">
            <a:spAutoFit/>
          </a:bodyPr>
          <a:lstStyle/>
          <a:p>
            <a:r>
              <a:rPr lang="en-GB" sz="2400" dirty="0" smtClean="0">
                <a:latin typeface="Helvetica"/>
                <a:cs typeface="Helvetica"/>
              </a:rPr>
              <a:t>1 is the old F and G</a:t>
            </a:r>
            <a:endParaRPr lang="en-GB" sz="2400" dirty="0">
              <a:latin typeface="Helvetica"/>
              <a:cs typeface="Helvetica"/>
            </a:endParaRPr>
          </a:p>
        </p:txBody>
      </p:sp>
    </p:spTree>
    <p:extLst>
      <p:ext uri="{BB962C8B-B14F-4D97-AF65-F5344CB8AC3E}">
        <p14:creationId xmlns:p14="http://schemas.microsoft.com/office/powerpoint/2010/main" val="54713995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61013"/>
            <a:ext cx="9144000" cy="11010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New Maths GCSE for 2017</a:t>
            </a:r>
            <a:endParaRPr lang="en-GB" b="1" dirty="0">
              <a:latin typeface="Helvetica"/>
              <a:cs typeface="Helvetica"/>
            </a:endParaRPr>
          </a:p>
        </p:txBody>
      </p:sp>
      <p:sp>
        <p:nvSpPr>
          <p:cNvPr id="5" name="Content Placeholder 2"/>
          <p:cNvSpPr txBox="1">
            <a:spLocks/>
          </p:cNvSpPr>
          <p:nvPr/>
        </p:nvSpPr>
        <p:spPr>
          <a:xfrm>
            <a:off x="457200" y="2062051"/>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latin typeface="Helvetica"/>
                <a:cs typeface="Helvetica"/>
              </a:rPr>
              <a:t>All students will study towards a GCSE in</a:t>
            </a:r>
          </a:p>
          <a:p>
            <a:r>
              <a:rPr lang="en-GB" dirty="0" smtClean="0">
                <a:latin typeface="Helvetica"/>
                <a:cs typeface="Helvetica"/>
              </a:rPr>
              <a:t>Mathematics Higher or Foundation tier</a:t>
            </a:r>
          </a:p>
          <a:p>
            <a:endParaRPr lang="en-GB" dirty="0" smtClean="0">
              <a:latin typeface="Helvetica"/>
              <a:cs typeface="Helvetica"/>
            </a:endParaRPr>
          </a:p>
          <a:p>
            <a:r>
              <a:rPr lang="en-GB" dirty="0" smtClean="0">
                <a:latin typeface="Helvetica"/>
                <a:cs typeface="Helvetica"/>
              </a:rPr>
              <a:t>Higher            9  8  7  6  5  4</a:t>
            </a:r>
          </a:p>
          <a:p>
            <a:r>
              <a:rPr lang="en-GB" dirty="0" smtClean="0">
                <a:latin typeface="Helvetica"/>
                <a:cs typeface="Helvetica"/>
              </a:rPr>
              <a:t>Foundation                    5  4  3  2  1</a:t>
            </a:r>
          </a:p>
          <a:p>
            <a:endParaRPr lang="en-GB" dirty="0" smtClean="0">
              <a:latin typeface="Helvetica"/>
              <a:cs typeface="Helvetica"/>
            </a:endParaRPr>
          </a:p>
          <a:p>
            <a:r>
              <a:rPr lang="en-GB" dirty="0" smtClean="0">
                <a:latin typeface="Helvetica"/>
                <a:cs typeface="Helvetica"/>
              </a:rPr>
              <a:t>	</a:t>
            </a:r>
            <a:endParaRPr lang="en-GB" dirty="0">
              <a:latin typeface="Helvetica"/>
              <a:cs typeface="Helvetica"/>
            </a:endParaRPr>
          </a:p>
        </p:txBody>
      </p:sp>
    </p:spTree>
    <p:extLst>
      <p:ext uri="{BB962C8B-B14F-4D97-AF65-F5344CB8AC3E}">
        <p14:creationId xmlns:p14="http://schemas.microsoft.com/office/powerpoint/2010/main" val="449987885"/>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168146"/>
            <a:ext cx="8508826"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sz="2800" dirty="0" smtClean="0">
                <a:latin typeface="Helvetica"/>
                <a:cs typeface="Helvetica"/>
              </a:rPr>
              <a:t>Edexcel Linear 1MA1</a:t>
            </a:r>
          </a:p>
          <a:p>
            <a:pPr marL="457200" indent="-457200" algn="l">
              <a:buFont typeface="Arial"/>
              <a:buChar char="•"/>
            </a:pPr>
            <a:r>
              <a:rPr lang="en-GB" sz="2800" dirty="0" smtClean="0">
                <a:latin typeface="Helvetica"/>
                <a:cs typeface="Helvetica"/>
              </a:rPr>
              <a:t>100% examined (no coursework)</a:t>
            </a:r>
          </a:p>
          <a:p>
            <a:pPr marL="457200" indent="-457200" algn="l">
              <a:buFont typeface="Arial"/>
              <a:buChar char="•"/>
            </a:pPr>
            <a:r>
              <a:rPr lang="en-GB" sz="2800" dirty="0" smtClean="0">
                <a:solidFill>
                  <a:srgbClr val="FF0000"/>
                </a:solidFill>
                <a:latin typeface="Helvetica"/>
                <a:cs typeface="Helvetica"/>
              </a:rPr>
              <a:t>THREE</a:t>
            </a:r>
            <a:r>
              <a:rPr lang="en-GB" sz="2800" dirty="0" smtClean="0">
                <a:latin typeface="Helvetica"/>
                <a:cs typeface="Helvetica"/>
              </a:rPr>
              <a:t> written exams</a:t>
            </a:r>
          </a:p>
          <a:p>
            <a:pPr marL="457200" indent="-457200" algn="l">
              <a:buFont typeface="Arial"/>
              <a:buChar char="•"/>
            </a:pPr>
            <a:r>
              <a:rPr lang="en-GB" sz="2800" dirty="0" smtClean="0">
                <a:latin typeface="Helvetica"/>
                <a:cs typeface="Helvetica"/>
              </a:rPr>
              <a:t>Paper 1 	Non calculator (</a:t>
            </a:r>
            <a:r>
              <a:rPr lang="en-GB" sz="2800" dirty="0">
                <a:latin typeface="Helvetica"/>
                <a:cs typeface="Helvetica"/>
              </a:rPr>
              <a:t>8</a:t>
            </a:r>
            <a:r>
              <a:rPr lang="en-GB" sz="2800" dirty="0" smtClean="0">
                <a:latin typeface="Helvetica"/>
                <a:cs typeface="Helvetica"/>
              </a:rPr>
              <a:t>0 marks)   1 ½ hours</a:t>
            </a:r>
          </a:p>
          <a:p>
            <a:pPr marL="457200" indent="-457200" algn="l">
              <a:buFont typeface="Arial"/>
              <a:buChar char="•"/>
            </a:pPr>
            <a:r>
              <a:rPr lang="en-GB" sz="2800" dirty="0" smtClean="0">
                <a:latin typeface="Helvetica"/>
                <a:cs typeface="Helvetica"/>
              </a:rPr>
              <a:t>Paper 2 	Calculator (80 marks)</a:t>
            </a:r>
            <a:r>
              <a:rPr lang="en-GB" sz="2800" dirty="0">
                <a:latin typeface="Helvetica"/>
                <a:cs typeface="Helvetica"/>
              </a:rPr>
              <a:t>	</a:t>
            </a:r>
            <a:r>
              <a:rPr lang="en-GB" sz="2800" dirty="0" smtClean="0">
                <a:latin typeface="Helvetica"/>
                <a:cs typeface="Helvetica"/>
              </a:rPr>
              <a:t>	1</a:t>
            </a:r>
            <a:r>
              <a:rPr lang="en-GB" sz="2800" dirty="0">
                <a:latin typeface="Helvetica"/>
                <a:cs typeface="Helvetica"/>
              </a:rPr>
              <a:t> </a:t>
            </a:r>
            <a:r>
              <a:rPr lang="en-GB" sz="2800" dirty="0" smtClean="0">
                <a:latin typeface="Helvetica"/>
                <a:cs typeface="Helvetica"/>
              </a:rPr>
              <a:t>½ hours</a:t>
            </a:r>
          </a:p>
          <a:p>
            <a:pPr marL="457200" indent="-457200" algn="l">
              <a:buFont typeface="Arial"/>
              <a:buChar char="•"/>
            </a:pPr>
            <a:r>
              <a:rPr lang="en-GB" sz="2800" dirty="0" smtClean="0">
                <a:latin typeface="Helvetica"/>
                <a:cs typeface="Helvetica"/>
              </a:rPr>
              <a:t>Paper 3	Calculator (80 marks)		</a:t>
            </a:r>
            <a:r>
              <a:rPr lang="en-GB" sz="2800" dirty="0">
                <a:latin typeface="Helvetica"/>
                <a:cs typeface="Helvetica"/>
              </a:rPr>
              <a:t> 1 </a:t>
            </a:r>
            <a:r>
              <a:rPr lang="en-GB" sz="2800" dirty="0" smtClean="0">
                <a:latin typeface="Helvetica"/>
                <a:cs typeface="Helvetica"/>
              </a:rPr>
              <a:t>½ hours</a:t>
            </a:r>
            <a:endParaRPr lang="en-GB" sz="2800" dirty="0">
              <a:latin typeface="Helvetica"/>
              <a:cs typeface="Helvetica"/>
            </a:endParaRPr>
          </a:p>
        </p:txBody>
      </p:sp>
      <p:sp>
        <p:nvSpPr>
          <p:cNvPr id="5" name="Title 1"/>
          <p:cNvSpPr txBox="1">
            <a:spLocks/>
          </p:cNvSpPr>
          <p:nvPr/>
        </p:nvSpPr>
        <p:spPr>
          <a:xfrm>
            <a:off x="0" y="813464"/>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New Maths GCSE for 2017</a:t>
            </a:r>
            <a:endParaRPr lang="en-GB" b="1" dirty="0">
              <a:latin typeface="Helvetica"/>
              <a:cs typeface="Helvetica"/>
            </a:endParaRPr>
          </a:p>
        </p:txBody>
      </p:sp>
    </p:spTree>
    <p:extLst>
      <p:ext uri="{BB962C8B-B14F-4D97-AF65-F5344CB8AC3E}">
        <p14:creationId xmlns:p14="http://schemas.microsoft.com/office/powerpoint/2010/main" val="207587743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06475"/>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200" b="1" dirty="0" smtClean="0">
                <a:latin typeface="Helvetica"/>
                <a:cs typeface="Helvetica"/>
              </a:rPr>
              <a:t>New maths GCSE grades for 2017</a:t>
            </a:r>
            <a:endParaRPr lang="en-GB" sz="4200" b="1" dirty="0">
              <a:latin typeface="Helvetica"/>
              <a:cs typeface="Helvetica"/>
            </a:endParaRPr>
          </a:p>
        </p:txBody>
      </p:sp>
      <p:sp>
        <p:nvSpPr>
          <p:cNvPr id="5" name="Content Placeholder 2"/>
          <p:cNvSpPr txBox="1">
            <a:spLocks/>
          </p:cNvSpPr>
          <p:nvPr/>
        </p:nvSpPr>
        <p:spPr>
          <a:xfrm>
            <a:off x="457200" y="197926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dirty="0" smtClean="0">
                <a:latin typeface="Helvetica"/>
                <a:cs typeface="Helvetica"/>
              </a:rPr>
              <a:t>Greater focus on problem-solving.</a:t>
            </a:r>
          </a:p>
          <a:p>
            <a:pPr marL="457200" indent="-457200" algn="l">
              <a:buFont typeface="Arial"/>
              <a:buChar char="•"/>
            </a:pPr>
            <a:r>
              <a:rPr lang="en-GB" dirty="0" smtClean="0">
                <a:latin typeface="Helvetica"/>
                <a:cs typeface="Helvetica"/>
              </a:rPr>
              <a:t>Requirement to provide clear mathematical arguments.</a:t>
            </a:r>
          </a:p>
          <a:p>
            <a:pPr marL="457200" indent="-457200" algn="l">
              <a:buFont typeface="Arial"/>
              <a:buChar char="•"/>
            </a:pPr>
            <a:r>
              <a:rPr lang="en-GB" dirty="0" smtClean="0">
                <a:latin typeface="Helvetica"/>
                <a:cs typeface="Helvetica"/>
              </a:rPr>
              <a:t>New added content at both Higher and Foundation level.</a:t>
            </a:r>
          </a:p>
          <a:p>
            <a:pPr marL="457200" indent="-457200" algn="l">
              <a:buFont typeface="Arial"/>
              <a:buChar char="•"/>
            </a:pPr>
            <a:r>
              <a:rPr lang="en-GB" dirty="0" smtClean="0">
                <a:latin typeface="Helvetica"/>
                <a:cs typeface="Helvetica"/>
              </a:rPr>
              <a:t>Fewer formulae provided. (students expected to remember them!)</a:t>
            </a:r>
            <a:endParaRPr lang="en-GB" dirty="0">
              <a:latin typeface="Helvetica"/>
              <a:cs typeface="Helvetica"/>
            </a:endParaRPr>
          </a:p>
        </p:txBody>
      </p:sp>
    </p:spTree>
    <p:extLst>
      <p:ext uri="{BB962C8B-B14F-4D97-AF65-F5344CB8AC3E}">
        <p14:creationId xmlns:p14="http://schemas.microsoft.com/office/powerpoint/2010/main" val="222625615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42358"/>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Progress and contact</a:t>
            </a:r>
            <a:endParaRPr lang="en-GB" b="1" dirty="0">
              <a:latin typeface="Helvetica"/>
              <a:cs typeface="Helvetica"/>
            </a:endParaRPr>
          </a:p>
        </p:txBody>
      </p:sp>
      <p:sp>
        <p:nvSpPr>
          <p:cNvPr id="5" name="Content Placeholder 2"/>
          <p:cNvSpPr txBox="1">
            <a:spLocks/>
          </p:cNvSpPr>
          <p:nvPr/>
        </p:nvSpPr>
        <p:spPr>
          <a:xfrm>
            <a:off x="457200" y="1883040"/>
            <a:ext cx="8229600" cy="4525963"/>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dirty="0" smtClean="0">
                <a:latin typeface="Helvetica"/>
                <a:cs typeface="Helvetica"/>
              </a:rPr>
              <a:t>Progress monitored by teacher through                     half-termly assessments, class work and homework</a:t>
            </a:r>
          </a:p>
          <a:p>
            <a:pPr marL="457200" indent="-457200" algn="l">
              <a:buFont typeface="Arial"/>
              <a:buChar char="•"/>
            </a:pPr>
            <a:r>
              <a:rPr lang="en-GB" dirty="0" smtClean="0">
                <a:latin typeface="Helvetica"/>
                <a:cs typeface="Helvetica"/>
              </a:rPr>
              <a:t>Pre-Public Exams</a:t>
            </a:r>
          </a:p>
          <a:p>
            <a:pPr marL="457200" indent="-457200" algn="l">
              <a:buFont typeface="Arial"/>
              <a:buChar char="•"/>
            </a:pPr>
            <a:r>
              <a:rPr lang="en-GB" dirty="0">
                <a:latin typeface="Helvetica"/>
                <a:cs typeface="Helvetica"/>
              </a:rPr>
              <a:t>Monthly </a:t>
            </a:r>
            <a:r>
              <a:rPr lang="en-GB" dirty="0" smtClean="0">
                <a:latin typeface="Helvetica"/>
                <a:cs typeface="Helvetica"/>
              </a:rPr>
              <a:t>mocks</a:t>
            </a:r>
          </a:p>
          <a:p>
            <a:pPr marL="457200" indent="-457200" algn="l">
              <a:buFont typeface="Arial"/>
              <a:buChar char="•"/>
            </a:pPr>
            <a:r>
              <a:rPr lang="en-GB" dirty="0" smtClean="0">
                <a:latin typeface="Helvetica"/>
                <a:cs typeface="Helvetica"/>
              </a:rPr>
              <a:t>All these will be used to ensure correct tier</a:t>
            </a:r>
          </a:p>
          <a:p>
            <a:pPr marL="457200" indent="-457200" algn="l">
              <a:buFont typeface="Arial"/>
              <a:buChar char="•"/>
            </a:pPr>
            <a:r>
              <a:rPr lang="en-GB" dirty="0" smtClean="0">
                <a:latin typeface="Helvetica"/>
                <a:cs typeface="Helvetica"/>
              </a:rPr>
              <a:t>Go4schools</a:t>
            </a:r>
            <a:endParaRPr lang="en-GB" u="sng" dirty="0" smtClean="0">
              <a:latin typeface="Helvetica"/>
              <a:cs typeface="Helvetica"/>
            </a:endParaRPr>
          </a:p>
          <a:p>
            <a:pPr marL="457200" indent="-457200" algn="l">
              <a:buFont typeface="Arial"/>
              <a:buChar char="•"/>
            </a:pPr>
            <a:r>
              <a:rPr lang="en-GB" dirty="0" smtClean="0">
                <a:latin typeface="Helvetica"/>
                <a:cs typeface="Helvetica"/>
              </a:rPr>
              <a:t>Contacting your child’s teacher – email is preferable in the first instance</a:t>
            </a:r>
            <a:endParaRPr lang="en-GB" dirty="0">
              <a:latin typeface="Helvetica"/>
              <a:cs typeface="Helvetica"/>
            </a:endParaRPr>
          </a:p>
        </p:txBody>
      </p:sp>
    </p:spTree>
    <p:extLst>
      <p:ext uri="{BB962C8B-B14F-4D97-AF65-F5344CB8AC3E}">
        <p14:creationId xmlns:p14="http://schemas.microsoft.com/office/powerpoint/2010/main" val="512255323"/>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461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Homework</a:t>
            </a:r>
            <a:endParaRPr lang="en-GB" b="1" dirty="0">
              <a:latin typeface="Helvetica"/>
              <a:cs typeface="Helvetica"/>
            </a:endParaRPr>
          </a:p>
        </p:txBody>
      </p:sp>
      <p:sp>
        <p:nvSpPr>
          <p:cNvPr id="5" name="Content Placeholder 2"/>
          <p:cNvSpPr txBox="1">
            <a:spLocks/>
          </p:cNvSpPr>
          <p:nvPr/>
        </p:nvSpPr>
        <p:spPr>
          <a:xfrm>
            <a:off x="457200" y="1806064"/>
            <a:ext cx="8229600" cy="452596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dirty="0" smtClean="0">
                <a:latin typeface="Helvetica"/>
                <a:cs typeface="Helvetica"/>
              </a:rPr>
              <a:t>Set every week.</a:t>
            </a:r>
          </a:p>
          <a:p>
            <a:pPr marL="457200" indent="-457200" algn="l">
              <a:buFont typeface="Arial"/>
              <a:buChar char="•"/>
            </a:pPr>
            <a:r>
              <a:rPr lang="en-GB" dirty="0" smtClean="0">
                <a:latin typeface="Helvetica"/>
                <a:cs typeface="Helvetica"/>
              </a:rPr>
              <a:t>Designed to reinforce content learnt in lessons.</a:t>
            </a:r>
          </a:p>
          <a:p>
            <a:pPr marL="457200" indent="-457200" algn="l">
              <a:buFont typeface="Arial"/>
              <a:buChar char="•"/>
            </a:pPr>
            <a:r>
              <a:rPr lang="en-GB" dirty="0" smtClean="0">
                <a:latin typeface="Helvetica"/>
                <a:cs typeface="Helvetica"/>
              </a:rPr>
              <a:t>Sufficient time always given to enable students to ask teacher for help if needed.</a:t>
            </a:r>
          </a:p>
          <a:p>
            <a:pPr marL="457200" indent="-457200" algn="l">
              <a:buFont typeface="Arial"/>
              <a:buChar char="•"/>
            </a:pPr>
            <a:r>
              <a:rPr lang="en-GB" dirty="0" smtClean="0">
                <a:latin typeface="Helvetica"/>
                <a:cs typeface="Helvetica"/>
              </a:rPr>
              <a:t>Contact made with home if homework is not regularly completed.</a:t>
            </a:r>
          </a:p>
          <a:p>
            <a:pPr marL="457200" indent="-457200" algn="l">
              <a:buFont typeface="Arial"/>
              <a:buChar char="•"/>
            </a:pPr>
            <a:r>
              <a:rPr lang="en-GB" dirty="0" smtClean="0">
                <a:latin typeface="Helvetica"/>
                <a:cs typeface="Helvetica"/>
              </a:rPr>
              <a:t>Homework will be recorded on ‘Show My Homework’.</a:t>
            </a:r>
            <a:endParaRPr lang="en-GB" dirty="0">
              <a:latin typeface="Helvetica"/>
              <a:cs typeface="Helvetica"/>
            </a:endParaRPr>
          </a:p>
        </p:txBody>
      </p:sp>
    </p:spTree>
    <p:extLst>
      <p:ext uri="{BB962C8B-B14F-4D97-AF65-F5344CB8AC3E}">
        <p14:creationId xmlns:p14="http://schemas.microsoft.com/office/powerpoint/2010/main" val="3188785900"/>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947"/>
            <a:ext cx="9144000" cy="130586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Exam preparation and resources</a:t>
            </a:r>
            <a:endParaRPr lang="en-GB" b="1" dirty="0">
              <a:latin typeface="Helvetica"/>
              <a:cs typeface="Helvetica"/>
            </a:endParaRPr>
          </a:p>
        </p:txBody>
      </p:sp>
      <p:sp>
        <p:nvSpPr>
          <p:cNvPr id="5" name="Content Placeholder 2"/>
          <p:cNvSpPr txBox="1">
            <a:spLocks/>
          </p:cNvSpPr>
          <p:nvPr/>
        </p:nvSpPr>
        <p:spPr>
          <a:xfrm>
            <a:off x="457200" y="1792640"/>
            <a:ext cx="5311852" cy="4525963"/>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sz="3000" dirty="0" smtClean="0">
                <a:latin typeface="Helvetica"/>
                <a:cs typeface="Helvetica"/>
              </a:rPr>
              <a:t>Revision guides and workbooks produced by Edexcel will be available to buy from school.</a:t>
            </a:r>
          </a:p>
          <a:p>
            <a:pPr marL="457200" indent="-457200" algn="l">
              <a:buFont typeface="Arial"/>
              <a:buChar char="•"/>
            </a:pPr>
            <a:r>
              <a:rPr lang="en-GB" sz="3000" dirty="0" smtClean="0">
                <a:latin typeface="Helvetica"/>
                <a:cs typeface="Helvetica"/>
              </a:rPr>
              <a:t>Scientific calculator </a:t>
            </a:r>
          </a:p>
          <a:p>
            <a:pPr marL="457200" indent="-457200" algn="l">
              <a:buFont typeface="Arial"/>
              <a:buChar char="•"/>
            </a:pPr>
            <a:r>
              <a:rPr lang="en-GB" sz="3000" dirty="0" smtClean="0">
                <a:latin typeface="Helvetica"/>
                <a:cs typeface="Helvetica"/>
              </a:rPr>
              <a:t>Practice, practice, practice makes perfect.</a:t>
            </a:r>
          </a:p>
          <a:p>
            <a:pPr marL="457200" indent="-457200" algn="l">
              <a:buFont typeface="Arial"/>
              <a:buChar char="•"/>
            </a:pPr>
            <a:r>
              <a:rPr lang="en-GB" sz="3000" dirty="0" smtClean="0">
                <a:latin typeface="Helvetica"/>
                <a:cs typeface="Helvetica"/>
              </a:rPr>
              <a:t>Work through exam papers.</a:t>
            </a:r>
          </a:p>
          <a:p>
            <a:pPr marL="457200" indent="-457200" algn="l">
              <a:buFont typeface="Arial"/>
              <a:buChar char="•"/>
            </a:pPr>
            <a:r>
              <a:rPr lang="en-GB" sz="3000" dirty="0" smtClean="0">
                <a:latin typeface="Helvetica"/>
                <a:cs typeface="Helvetica"/>
              </a:rPr>
              <a:t>Use GCSE booklets (available on Edexcel website) to work on ‘weak’ topics.</a:t>
            </a:r>
          </a:p>
          <a:p>
            <a:pPr marL="457200" indent="-457200" algn="l">
              <a:buFont typeface="Arial"/>
              <a:buChar char="•"/>
            </a:pPr>
            <a:r>
              <a:rPr lang="en-GB" sz="3000" dirty="0" smtClean="0">
                <a:latin typeface="Helvetica"/>
                <a:cs typeface="Helvetica"/>
              </a:rPr>
              <a:t>Attend revision sessions.</a:t>
            </a:r>
          </a:p>
          <a:p>
            <a:endParaRPr lang="en-GB" dirty="0"/>
          </a:p>
        </p:txBody>
      </p:sp>
      <p:pic>
        <p:nvPicPr>
          <p:cNvPr id="6" name="Picture 5"/>
          <p:cNvPicPr>
            <a:picLocks noChangeAspect="1"/>
          </p:cNvPicPr>
          <p:nvPr/>
        </p:nvPicPr>
        <p:blipFill>
          <a:blip r:embed="rId2"/>
          <a:stretch>
            <a:fillRect/>
          </a:stretch>
        </p:blipFill>
        <p:spPr>
          <a:xfrm>
            <a:off x="5763005" y="4451388"/>
            <a:ext cx="3204527" cy="1059959"/>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04" y="1850372"/>
            <a:ext cx="1317056" cy="1794927"/>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949" y="2250373"/>
            <a:ext cx="1343298" cy="1899335"/>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631" y="5794686"/>
            <a:ext cx="2400635" cy="552527"/>
          </a:xfrm>
          <a:prstGeom prst="rect">
            <a:avLst/>
          </a:prstGeom>
        </p:spPr>
      </p:pic>
    </p:spTree>
    <p:extLst>
      <p:ext uri="{BB962C8B-B14F-4D97-AF65-F5344CB8AC3E}">
        <p14:creationId xmlns:p14="http://schemas.microsoft.com/office/powerpoint/2010/main" val="1485993788"/>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46138"/>
            <a:ext cx="9144000" cy="136689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Further resources</a:t>
            </a:r>
            <a:endParaRPr lang="en-GB" b="1" dirty="0">
              <a:latin typeface="Helvetica"/>
              <a:cs typeface="Helvetica"/>
            </a:endParaRPr>
          </a:p>
        </p:txBody>
      </p:sp>
      <p:sp>
        <p:nvSpPr>
          <p:cNvPr id="5" name="Content Placeholder 2"/>
          <p:cNvSpPr txBox="1">
            <a:spLocks/>
          </p:cNvSpPr>
          <p:nvPr/>
        </p:nvSpPr>
        <p:spPr>
          <a:xfrm>
            <a:off x="423289" y="1880836"/>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sz="3100" dirty="0" smtClean="0">
                <a:latin typeface="Helvetica"/>
                <a:cs typeface="Helvetica"/>
              </a:rPr>
              <a:t> </a:t>
            </a:r>
            <a:r>
              <a:rPr lang="en-GB" sz="3100" dirty="0" smtClean="0">
                <a:latin typeface="Helvetica"/>
                <a:cs typeface="Helvetica"/>
                <a:hlinkClick r:id="rId2"/>
              </a:rPr>
              <a:t>www.mrbartonmaths.com</a:t>
            </a:r>
            <a:endParaRPr lang="en-GB" sz="3100" dirty="0" smtClean="0">
              <a:latin typeface="Helvetica"/>
              <a:cs typeface="Helvetica"/>
            </a:endParaRPr>
          </a:p>
          <a:p>
            <a:pPr marL="457200" indent="-457200" algn="l">
              <a:buFont typeface="Arial"/>
              <a:buChar char="•"/>
            </a:pPr>
            <a:r>
              <a:rPr lang="en-GB" sz="3100" dirty="0" smtClean="0">
                <a:latin typeface="Helvetica"/>
                <a:cs typeface="Helvetica"/>
              </a:rPr>
              <a:t> </a:t>
            </a:r>
            <a:r>
              <a:rPr lang="en-GB" sz="3100" dirty="0" smtClean="0">
                <a:latin typeface="Helvetica"/>
                <a:cs typeface="Helvetica"/>
                <a:hlinkClick r:id="rId3"/>
              </a:rPr>
              <a:t>www.mathswatchvle.com</a:t>
            </a:r>
            <a:endParaRPr lang="en-GB" sz="3100" dirty="0" smtClean="0">
              <a:latin typeface="Helvetica"/>
              <a:cs typeface="Helvetica"/>
            </a:endParaRPr>
          </a:p>
          <a:p>
            <a:pPr marL="457200" indent="-457200" algn="l">
              <a:buFont typeface="Arial"/>
              <a:buChar char="•"/>
            </a:pPr>
            <a:r>
              <a:rPr lang="en-GB" sz="3100" dirty="0">
                <a:latin typeface="Helvetica"/>
                <a:cs typeface="Helvetica"/>
              </a:rPr>
              <a:t> </a:t>
            </a:r>
            <a:r>
              <a:rPr lang="en-GB" sz="3100" dirty="0" smtClean="0">
                <a:latin typeface="Helvetica"/>
                <a:cs typeface="Helvetica"/>
                <a:hlinkClick r:id="rId4"/>
              </a:rPr>
              <a:t>www.mymaths.co.uk</a:t>
            </a:r>
            <a:endParaRPr lang="en-GB" sz="3100" dirty="0" smtClean="0">
              <a:latin typeface="Helvetica"/>
              <a:cs typeface="Helvetica"/>
            </a:endParaRPr>
          </a:p>
          <a:p>
            <a:pPr marL="457200" indent="-457200" algn="l">
              <a:buFont typeface="Arial"/>
              <a:buChar char="•"/>
            </a:pPr>
            <a:r>
              <a:rPr lang="en-GB" sz="3100" dirty="0">
                <a:latin typeface="Helvetica"/>
                <a:cs typeface="Helvetica"/>
              </a:rPr>
              <a:t> </a:t>
            </a:r>
            <a:r>
              <a:rPr lang="en-GB" sz="3100" dirty="0" smtClean="0">
                <a:latin typeface="Helvetica"/>
                <a:cs typeface="Helvetica"/>
                <a:hlinkClick r:id="rId5"/>
              </a:rPr>
              <a:t>www.corbettmaths.com</a:t>
            </a:r>
            <a:endParaRPr lang="en-GB" sz="3100" dirty="0" smtClean="0">
              <a:latin typeface="Helvetica"/>
              <a:cs typeface="Helvetica"/>
            </a:endParaRPr>
          </a:p>
          <a:p>
            <a:pPr marL="457200" indent="-457200" algn="l">
              <a:buFont typeface="Arial"/>
              <a:buChar char="•"/>
            </a:pPr>
            <a:r>
              <a:rPr lang="en-GB" sz="3100" dirty="0">
                <a:latin typeface="Helvetica"/>
                <a:cs typeface="Helvetica"/>
              </a:rPr>
              <a:t> </a:t>
            </a:r>
            <a:r>
              <a:rPr lang="en-GB" sz="3100" dirty="0" smtClean="0">
                <a:latin typeface="Helvetica"/>
                <a:cs typeface="Helvetica"/>
                <a:hlinkClick r:id="rId6"/>
              </a:rPr>
              <a:t>www.methodmaths.com</a:t>
            </a:r>
            <a:endParaRPr lang="en-GB" sz="3100" dirty="0" smtClean="0">
              <a:latin typeface="Helvetica"/>
              <a:cs typeface="Helvetica"/>
            </a:endParaRPr>
          </a:p>
          <a:p>
            <a:pPr marL="457200" indent="-457200" algn="l">
              <a:buFont typeface="Arial"/>
              <a:buChar char="•"/>
            </a:pPr>
            <a:r>
              <a:rPr lang="en-GB" sz="3100" dirty="0">
                <a:latin typeface="Helvetica"/>
                <a:cs typeface="Helvetica"/>
              </a:rPr>
              <a:t> </a:t>
            </a:r>
            <a:r>
              <a:rPr lang="en-GB" sz="3100" dirty="0" smtClean="0">
                <a:latin typeface="Helvetica"/>
                <a:cs typeface="Helvetica"/>
                <a:hlinkClick r:id="rId7"/>
              </a:rPr>
              <a:t>www.mathsapp.pixl.org.uk</a:t>
            </a:r>
            <a:endParaRPr lang="en-GB" sz="3100" dirty="0" smtClean="0">
              <a:latin typeface="Helvetica"/>
              <a:cs typeface="Helvetica"/>
            </a:endParaRPr>
          </a:p>
          <a:p>
            <a:pPr algn="l"/>
            <a:endParaRPr lang="en-GB" sz="3100" dirty="0" smtClean="0">
              <a:latin typeface="Helvetica"/>
              <a:cs typeface="Helvetica"/>
            </a:endParaRPr>
          </a:p>
          <a:p>
            <a:pPr marL="457200" indent="-457200" algn="l">
              <a:buFont typeface="Arial"/>
              <a:buChar char="•"/>
            </a:pPr>
            <a:endParaRPr lang="en-GB" sz="3100" dirty="0" smtClean="0">
              <a:latin typeface="Helvetica"/>
              <a:cs typeface="Helvetica"/>
            </a:endParaRPr>
          </a:p>
          <a:p>
            <a:endParaRPr lang="en-GB" dirty="0" smtClean="0"/>
          </a:p>
          <a:p>
            <a:endParaRPr lang="en-GB" dirty="0"/>
          </a:p>
        </p:txBody>
      </p:sp>
    </p:spTree>
    <p:extLst>
      <p:ext uri="{BB962C8B-B14F-4D97-AF65-F5344CB8AC3E}">
        <p14:creationId xmlns:p14="http://schemas.microsoft.com/office/powerpoint/2010/main" val="334534473"/>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42772"/>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What can you do to help?</a:t>
            </a:r>
            <a:endParaRPr lang="en-GB" b="1" dirty="0">
              <a:latin typeface="Helvetica"/>
              <a:cs typeface="Helvetica"/>
            </a:endParaRPr>
          </a:p>
        </p:txBody>
      </p:sp>
      <p:pic>
        <p:nvPicPr>
          <p:cNvPr id="6" name="Content Placeholder 3"/>
          <p:cNvPicPr>
            <a:picLocks noChangeAspect="1"/>
          </p:cNvPicPr>
          <p:nvPr/>
        </p:nvPicPr>
        <p:blipFill rotWithShape="1">
          <a:blip r:embed="rId2"/>
          <a:srcRect l="29671" t="37208" r="29134" b="25915"/>
          <a:stretch/>
        </p:blipFill>
        <p:spPr>
          <a:xfrm>
            <a:off x="2154925" y="2298506"/>
            <a:ext cx="4829340" cy="3242232"/>
          </a:xfrm>
          <a:prstGeom prst="rect">
            <a:avLst/>
          </a:prstGeom>
        </p:spPr>
      </p:pic>
      <p:sp>
        <p:nvSpPr>
          <p:cNvPr id="7" name="TextBox 6"/>
          <p:cNvSpPr txBox="1"/>
          <p:nvPr/>
        </p:nvSpPr>
        <p:spPr>
          <a:xfrm>
            <a:off x="2020243" y="5579226"/>
            <a:ext cx="5233388" cy="461665"/>
          </a:xfrm>
          <a:prstGeom prst="rect">
            <a:avLst/>
          </a:prstGeom>
          <a:noFill/>
        </p:spPr>
        <p:txBody>
          <a:bodyPr wrap="square" rtlCol="0">
            <a:spAutoFit/>
          </a:bodyPr>
          <a:lstStyle/>
          <a:p>
            <a:r>
              <a:rPr lang="en-US" sz="2400" b="1" dirty="0" smtClean="0">
                <a:latin typeface="Helvetica"/>
                <a:cs typeface="Helvetica"/>
              </a:rPr>
              <a:t>‘I was never very good at Math's…’</a:t>
            </a:r>
            <a:endParaRPr lang="en-US" sz="2400" b="1" dirty="0">
              <a:latin typeface="Helvetica"/>
              <a:cs typeface="Helvetica"/>
            </a:endParaRPr>
          </a:p>
        </p:txBody>
      </p:sp>
      <p:sp>
        <p:nvSpPr>
          <p:cNvPr id="8" name="TextBox 7"/>
          <p:cNvSpPr txBox="1"/>
          <p:nvPr/>
        </p:nvSpPr>
        <p:spPr>
          <a:xfrm>
            <a:off x="2154925" y="1770427"/>
            <a:ext cx="4829340" cy="461665"/>
          </a:xfrm>
          <a:prstGeom prst="rect">
            <a:avLst/>
          </a:prstGeom>
          <a:noFill/>
        </p:spPr>
        <p:txBody>
          <a:bodyPr wrap="square" rtlCol="0">
            <a:spAutoFit/>
          </a:bodyPr>
          <a:lstStyle/>
          <a:p>
            <a:pPr algn="ctr"/>
            <a:r>
              <a:rPr lang="en-US" sz="2400" b="1" dirty="0" smtClean="0">
                <a:latin typeface="Helvetica"/>
                <a:cs typeface="Helvetica"/>
              </a:rPr>
              <a:t>Be positive</a:t>
            </a:r>
            <a:endParaRPr lang="en-US" sz="2400" b="1" dirty="0">
              <a:latin typeface="Helvetica"/>
              <a:cs typeface="Helvetica"/>
            </a:endParaRPr>
          </a:p>
        </p:txBody>
      </p:sp>
    </p:spTree>
    <p:extLst>
      <p:ext uri="{BB962C8B-B14F-4D97-AF65-F5344CB8AC3E}">
        <p14:creationId xmlns:p14="http://schemas.microsoft.com/office/powerpoint/2010/main" val="3898675943"/>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46138"/>
            <a:ext cx="9144000" cy="136689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What can you do to help?</a:t>
            </a:r>
            <a:endParaRPr lang="en-GB" b="1" dirty="0">
              <a:latin typeface="Helvetica"/>
              <a:cs typeface="Helvetica"/>
            </a:endParaRPr>
          </a:p>
        </p:txBody>
      </p:sp>
      <p:pic>
        <p:nvPicPr>
          <p:cNvPr id="6" name="Picture 5"/>
          <p:cNvPicPr>
            <a:picLocks noChangeAspect="1"/>
          </p:cNvPicPr>
          <p:nvPr/>
        </p:nvPicPr>
        <p:blipFill>
          <a:blip r:embed="rId2"/>
          <a:stretch>
            <a:fillRect/>
          </a:stretch>
        </p:blipFill>
        <p:spPr>
          <a:xfrm>
            <a:off x="5654096" y="3826142"/>
            <a:ext cx="3489904" cy="2580657"/>
          </a:xfrm>
          <a:prstGeom prst="rect">
            <a:avLst/>
          </a:prstGeom>
        </p:spPr>
      </p:pic>
      <p:sp>
        <p:nvSpPr>
          <p:cNvPr id="5" name="Content Placeholder 2"/>
          <p:cNvSpPr txBox="1">
            <a:spLocks/>
          </p:cNvSpPr>
          <p:nvPr/>
        </p:nvSpPr>
        <p:spPr>
          <a:xfrm>
            <a:off x="423289" y="1880836"/>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sz="3100" dirty="0" smtClean="0">
                <a:latin typeface="Helvetica"/>
                <a:cs typeface="Helvetica"/>
              </a:rPr>
              <a:t>Act as a “Project Manager”</a:t>
            </a:r>
          </a:p>
          <a:p>
            <a:pPr marL="457200" indent="-457200" algn="l">
              <a:buFont typeface="Arial"/>
              <a:buChar char="•"/>
            </a:pPr>
            <a:r>
              <a:rPr lang="en-GB" sz="3100" dirty="0" smtClean="0">
                <a:latin typeface="Helvetica"/>
                <a:cs typeface="Helvetica"/>
              </a:rPr>
              <a:t>Know your child’s target grade</a:t>
            </a:r>
          </a:p>
          <a:p>
            <a:pPr marL="457200" indent="-457200" algn="l">
              <a:buFont typeface="Arial"/>
              <a:buChar char="•"/>
            </a:pPr>
            <a:r>
              <a:rPr lang="en-GB" sz="3100" dirty="0" smtClean="0">
                <a:latin typeface="Helvetica"/>
                <a:cs typeface="Helvetica"/>
              </a:rPr>
              <a:t>Be positive &amp; supportive</a:t>
            </a:r>
          </a:p>
          <a:p>
            <a:pPr marL="457200" indent="-457200" algn="l">
              <a:buFont typeface="Arial"/>
              <a:buChar char="•"/>
            </a:pPr>
            <a:r>
              <a:rPr lang="en-GB" sz="3100" dirty="0" smtClean="0">
                <a:latin typeface="Helvetica"/>
                <a:cs typeface="Helvetica"/>
              </a:rPr>
              <a:t>Help them to organise themselves</a:t>
            </a:r>
          </a:p>
          <a:p>
            <a:pPr marL="457200" indent="-457200" algn="l">
              <a:buFont typeface="Arial"/>
              <a:buChar char="•"/>
            </a:pPr>
            <a:r>
              <a:rPr lang="en-GB" sz="3100" dirty="0" smtClean="0">
                <a:latin typeface="Helvetica"/>
                <a:cs typeface="Helvetica"/>
              </a:rPr>
              <a:t>Get your child to explain</a:t>
            </a:r>
          </a:p>
          <a:p>
            <a:endParaRPr lang="en-GB" dirty="0" smtClean="0"/>
          </a:p>
          <a:p>
            <a:endParaRPr lang="en-GB" dirty="0"/>
          </a:p>
        </p:txBody>
      </p:sp>
    </p:spTree>
    <p:extLst>
      <p:ext uri="{BB962C8B-B14F-4D97-AF65-F5344CB8AC3E}">
        <p14:creationId xmlns:p14="http://schemas.microsoft.com/office/powerpoint/2010/main" val="118044756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466" y="404813"/>
            <a:ext cx="6172200" cy="1143000"/>
          </a:xfrm>
        </p:spPr>
        <p:txBody>
          <a:bodyPr>
            <a:normAutofit fontScale="90000"/>
          </a:bodyPr>
          <a:lstStyle/>
          <a:p>
            <a:pPr>
              <a:defRPr/>
            </a:pPr>
            <a:r>
              <a:rPr lang="en-GB" sz="4900" b="1" dirty="0" smtClean="0"/>
              <a:t>Guess the number…..</a:t>
            </a:r>
            <a:r>
              <a:rPr lang="en-GB" dirty="0" smtClean="0"/>
              <a:t/>
            </a:r>
            <a:br>
              <a:rPr lang="en-GB" dirty="0" smtClean="0"/>
            </a:br>
            <a:endParaRPr lang="en-GB" dirty="0"/>
          </a:p>
        </p:txBody>
      </p:sp>
      <p:sp>
        <p:nvSpPr>
          <p:cNvPr id="21508" name="Content Placeholder 2"/>
          <p:cNvSpPr>
            <a:spLocks noGrp="1"/>
          </p:cNvSpPr>
          <p:nvPr>
            <p:ph idx="1"/>
          </p:nvPr>
        </p:nvSpPr>
        <p:spPr bwMode="auto">
          <a:xfrm>
            <a:off x="179512" y="1484784"/>
            <a:ext cx="6172200" cy="4053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en-GB" sz="5400" b="1" dirty="0" smtClean="0"/>
          </a:p>
          <a:p>
            <a:pPr marL="0" indent="0" algn="ctr">
              <a:buNone/>
            </a:pPr>
            <a:r>
              <a:rPr lang="en-GB" sz="5400" b="1" dirty="0" smtClean="0"/>
              <a:t>36</a:t>
            </a:r>
            <a:endParaRPr lang="en-GB" sz="5400" b="1" dirty="0"/>
          </a:p>
          <a:p>
            <a:pPr marL="0" indent="0" algn="ctr">
              <a:buNone/>
            </a:pPr>
            <a:r>
              <a:rPr lang="en-GB" sz="5400" b="1" dirty="0" smtClean="0"/>
              <a:t>33 </a:t>
            </a:r>
          </a:p>
          <a:p>
            <a:pPr marL="0" indent="0" algn="ctr">
              <a:buNone/>
            </a:pPr>
            <a:r>
              <a:rPr lang="en-GB" sz="5400" b="1" dirty="0" smtClean="0"/>
              <a:t>825</a:t>
            </a:r>
            <a:r>
              <a:rPr lang="en-GB" b="1" dirty="0" smtClean="0"/>
              <a:t> </a:t>
            </a:r>
          </a:p>
        </p:txBody>
      </p:sp>
      <p:pic>
        <p:nvPicPr>
          <p:cNvPr id="5" name="Picture 2" descr="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640"/>
            <a:ext cx="1163576" cy="11473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847" y="188640"/>
            <a:ext cx="1163576" cy="1147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5936" y="2780928"/>
            <a:ext cx="4644008" cy="2308324"/>
          </a:xfrm>
          <a:prstGeom prst="rect">
            <a:avLst/>
          </a:prstGeom>
          <a:noFill/>
        </p:spPr>
        <p:txBody>
          <a:bodyPr wrap="square" rtlCol="0">
            <a:spAutoFit/>
          </a:bodyPr>
          <a:lstStyle/>
          <a:p>
            <a:r>
              <a:rPr lang="en-GB" b="1" dirty="0" smtClean="0"/>
              <a:t>….. Days until the Mock examinations begin</a:t>
            </a:r>
          </a:p>
          <a:p>
            <a:endParaRPr lang="en-GB" dirty="0" smtClean="0"/>
          </a:p>
          <a:p>
            <a:endParaRPr lang="en-GB" dirty="0" smtClean="0"/>
          </a:p>
          <a:p>
            <a:endParaRPr lang="en-GB" dirty="0" smtClean="0"/>
          </a:p>
          <a:p>
            <a:r>
              <a:rPr lang="en-GB" b="1" dirty="0" smtClean="0"/>
              <a:t>……Weeks until the first examination</a:t>
            </a:r>
          </a:p>
          <a:p>
            <a:endParaRPr lang="en-GB" dirty="0" smtClean="0"/>
          </a:p>
          <a:p>
            <a:endParaRPr lang="en-GB" dirty="0" smtClean="0"/>
          </a:p>
          <a:p>
            <a:r>
              <a:rPr lang="en-GB" b="1" dirty="0" smtClean="0"/>
              <a:t>…… Lessons left until examinations start</a:t>
            </a:r>
          </a:p>
        </p:txBody>
      </p:sp>
    </p:spTree>
    <p:extLst>
      <p:ext uri="{BB962C8B-B14F-4D97-AF65-F5344CB8AC3E}">
        <p14:creationId xmlns:p14="http://schemas.microsoft.com/office/powerpoint/2010/main" val="3614540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Effect transition="in" filter="barn(inVertical)">
                                      <p:cBhvr>
                                        <p:cTn id="7" dur="500"/>
                                        <p:tgtEl>
                                          <p:spTgt spid="215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barn(inVertical)">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barn(inVertical)">
                                      <p:cBhvr>
                                        <p:cTn id="17" dur="500"/>
                                        <p:tgtEl>
                                          <p:spTgt spid="215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46138"/>
            <a:ext cx="9144000" cy="136689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Helvetica"/>
                <a:cs typeface="Helvetica"/>
              </a:rPr>
              <a:t>Exam Dates</a:t>
            </a:r>
            <a:endParaRPr lang="en-GB" b="1" dirty="0">
              <a:latin typeface="Helvetica"/>
              <a:cs typeface="Helvetica"/>
            </a:endParaRPr>
          </a:p>
        </p:txBody>
      </p:sp>
      <p:sp>
        <p:nvSpPr>
          <p:cNvPr id="5" name="Content Placeholder 2"/>
          <p:cNvSpPr txBox="1">
            <a:spLocks/>
          </p:cNvSpPr>
          <p:nvPr/>
        </p:nvSpPr>
        <p:spPr>
          <a:xfrm>
            <a:off x="423289" y="1880836"/>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GB" sz="3100" dirty="0" smtClean="0">
                <a:latin typeface="Helvetica"/>
                <a:cs typeface="Helvetica"/>
              </a:rPr>
              <a:t> Paper 1 (non calculator) 25</a:t>
            </a:r>
            <a:r>
              <a:rPr lang="en-GB" sz="3100" baseline="30000" dirty="0" smtClean="0">
                <a:latin typeface="Helvetica"/>
                <a:cs typeface="Helvetica"/>
              </a:rPr>
              <a:t>th</a:t>
            </a:r>
            <a:r>
              <a:rPr lang="en-GB" sz="3100" dirty="0" smtClean="0">
                <a:latin typeface="Helvetica"/>
                <a:cs typeface="Helvetica"/>
              </a:rPr>
              <a:t> May - AM</a:t>
            </a:r>
          </a:p>
          <a:p>
            <a:pPr marL="457200" indent="-457200" algn="l">
              <a:buFont typeface="Arial"/>
              <a:buChar char="•"/>
            </a:pPr>
            <a:r>
              <a:rPr lang="en-GB" sz="3100" dirty="0">
                <a:latin typeface="Helvetica"/>
                <a:cs typeface="Helvetica"/>
              </a:rPr>
              <a:t> </a:t>
            </a:r>
            <a:r>
              <a:rPr lang="en-GB" sz="3100" dirty="0" smtClean="0">
                <a:latin typeface="Helvetica"/>
                <a:cs typeface="Helvetica"/>
              </a:rPr>
              <a:t>Paper 2 (calculator) 8</a:t>
            </a:r>
            <a:r>
              <a:rPr lang="en-GB" sz="3100" baseline="30000" dirty="0" smtClean="0">
                <a:latin typeface="Helvetica"/>
                <a:cs typeface="Helvetica"/>
              </a:rPr>
              <a:t>th</a:t>
            </a:r>
            <a:r>
              <a:rPr lang="en-GB" sz="3100" dirty="0" smtClean="0">
                <a:latin typeface="Helvetica"/>
                <a:cs typeface="Helvetica"/>
              </a:rPr>
              <a:t> June - AM</a:t>
            </a:r>
          </a:p>
          <a:p>
            <a:pPr marL="457200" indent="-457200" algn="l">
              <a:buFont typeface="Arial"/>
              <a:buChar char="•"/>
            </a:pPr>
            <a:r>
              <a:rPr lang="en-GB" sz="3100" dirty="0">
                <a:latin typeface="Helvetica"/>
                <a:cs typeface="Helvetica"/>
              </a:rPr>
              <a:t> </a:t>
            </a:r>
            <a:r>
              <a:rPr lang="en-GB" sz="3100" dirty="0" smtClean="0">
                <a:latin typeface="Helvetica"/>
                <a:cs typeface="Helvetica"/>
              </a:rPr>
              <a:t>Paper 3 (calculator) 13</a:t>
            </a:r>
            <a:r>
              <a:rPr lang="en-GB" sz="3100" baseline="30000" dirty="0" smtClean="0">
                <a:latin typeface="Helvetica"/>
                <a:cs typeface="Helvetica"/>
              </a:rPr>
              <a:t>th</a:t>
            </a:r>
            <a:r>
              <a:rPr lang="en-GB" sz="3100" dirty="0" smtClean="0">
                <a:latin typeface="Helvetica"/>
                <a:cs typeface="Helvetica"/>
              </a:rPr>
              <a:t> June – AM</a:t>
            </a:r>
          </a:p>
          <a:p>
            <a:pPr marL="457200" indent="-457200" algn="l">
              <a:buFont typeface="Arial"/>
              <a:buChar char="•"/>
            </a:pPr>
            <a:endParaRPr lang="en-GB" sz="3100" dirty="0">
              <a:latin typeface="Helvetica"/>
              <a:cs typeface="Helvetica"/>
            </a:endParaRPr>
          </a:p>
          <a:p>
            <a:r>
              <a:rPr lang="en-GB" sz="3100" b="1" dirty="0" smtClean="0">
                <a:latin typeface="Helvetica"/>
                <a:cs typeface="Helvetica"/>
              </a:rPr>
              <a:t>Summer ½ term between papers 1 and 2</a:t>
            </a:r>
          </a:p>
          <a:p>
            <a:pPr marL="457200" indent="-457200" algn="l">
              <a:buFont typeface="Arial"/>
              <a:buChar char="•"/>
            </a:pPr>
            <a:endParaRPr lang="en-GB" sz="3100" dirty="0" smtClean="0">
              <a:latin typeface="Helvetica"/>
              <a:cs typeface="Helvetica"/>
            </a:endParaRPr>
          </a:p>
          <a:p>
            <a:endParaRPr lang="en-GB" dirty="0" smtClean="0"/>
          </a:p>
          <a:p>
            <a:endParaRPr lang="en-GB" dirty="0"/>
          </a:p>
        </p:txBody>
      </p:sp>
    </p:spTree>
    <p:extLst>
      <p:ext uri="{BB962C8B-B14F-4D97-AF65-F5344CB8AC3E}">
        <p14:creationId xmlns:p14="http://schemas.microsoft.com/office/powerpoint/2010/main" val="1041040941"/>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41431"/>
            <a:ext cx="9144000" cy="2897552"/>
          </a:xfrm>
        </p:spPr>
        <p:txBody>
          <a:bodyPr/>
          <a:lstStyle/>
          <a:p>
            <a:r>
              <a:rPr lang="en-GB" b="1" dirty="0" smtClean="0">
                <a:latin typeface="Helvetica"/>
                <a:cs typeface="Helvetica"/>
              </a:rPr>
              <a:t>Any further questions</a:t>
            </a:r>
            <a:br>
              <a:rPr lang="en-GB" b="1" dirty="0" smtClean="0">
                <a:latin typeface="Helvetica"/>
                <a:cs typeface="Helvetica"/>
              </a:rPr>
            </a:br>
            <a:r>
              <a:rPr lang="en-GB" b="1" dirty="0" smtClean="0">
                <a:latin typeface="Helvetica"/>
                <a:cs typeface="Helvetica"/>
              </a:rPr>
              <a:t>can be answered in B1.1 after this meeting</a:t>
            </a:r>
            <a:br>
              <a:rPr lang="en-GB" b="1" dirty="0" smtClean="0">
                <a:latin typeface="Helvetica"/>
                <a:cs typeface="Helvetica"/>
              </a:rPr>
            </a:br>
            <a:endParaRPr lang="en-US" b="1" dirty="0">
              <a:latin typeface="Helvetica"/>
              <a:cs typeface="Helvetica"/>
            </a:endParaRPr>
          </a:p>
        </p:txBody>
      </p:sp>
    </p:spTree>
    <p:extLst>
      <p:ext uri="{BB962C8B-B14F-4D97-AF65-F5344CB8AC3E}">
        <p14:creationId xmlns:p14="http://schemas.microsoft.com/office/powerpoint/2010/main" val="2924956356"/>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Science Information Evening</a:t>
            </a:r>
            <a:endParaRPr lang="en-US" b="1" dirty="0"/>
          </a:p>
        </p:txBody>
      </p:sp>
      <p:sp>
        <p:nvSpPr>
          <p:cNvPr id="3" name="Subtitle 2"/>
          <p:cNvSpPr>
            <a:spLocks noGrp="1"/>
          </p:cNvSpPr>
          <p:nvPr>
            <p:ph type="subTitle" idx="1"/>
          </p:nvPr>
        </p:nvSpPr>
        <p:spPr/>
        <p:txBody>
          <a:bodyPr/>
          <a:lstStyle/>
          <a:p>
            <a:endParaRPr lang="en-US"/>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2160240" cy="21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007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 Science</a:t>
            </a:r>
            <a:endParaRPr lang="en-US" b="1" dirty="0"/>
          </a:p>
        </p:txBody>
      </p:sp>
      <p:sp>
        <p:nvSpPr>
          <p:cNvPr id="3" name="Content Placeholder 2"/>
          <p:cNvSpPr>
            <a:spLocks noGrp="1"/>
          </p:cNvSpPr>
          <p:nvPr>
            <p:ph idx="1"/>
          </p:nvPr>
        </p:nvSpPr>
        <p:spPr/>
        <p:txBody>
          <a:bodyPr/>
          <a:lstStyle/>
          <a:p>
            <a:r>
              <a:rPr lang="en-US" dirty="0" smtClean="0"/>
              <a:t>Core Science A (4405)</a:t>
            </a:r>
          </a:p>
          <a:p>
            <a:endParaRPr lang="en-US" dirty="0"/>
          </a:p>
          <a:p>
            <a:r>
              <a:rPr lang="en-US" dirty="0" smtClean="0"/>
              <a:t>Biology – 1 Hour Exam Paper – 25%</a:t>
            </a:r>
          </a:p>
          <a:p>
            <a:r>
              <a:rPr lang="en-US" dirty="0" smtClean="0"/>
              <a:t>Chemistry – 1 Hour Exam Paper -25%</a:t>
            </a:r>
          </a:p>
          <a:p>
            <a:r>
              <a:rPr lang="en-US" dirty="0" smtClean="0"/>
              <a:t>Physics – 1 Hour Exam Paper – 25%</a:t>
            </a:r>
          </a:p>
          <a:p>
            <a:r>
              <a:rPr lang="en-US" dirty="0" smtClean="0"/>
              <a:t>ISA (Coursework) completed in school -25%</a:t>
            </a:r>
            <a:endParaRPr lang="en-US" dirty="0"/>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1854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 Science</a:t>
            </a:r>
            <a:endParaRPr lang="en-US" b="1" dirty="0"/>
          </a:p>
        </p:txBody>
      </p:sp>
      <p:sp>
        <p:nvSpPr>
          <p:cNvPr id="3" name="Content Placeholder 2"/>
          <p:cNvSpPr>
            <a:spLocks noGrp="1"/>
          </p:cNvSpPr>
          <p:nvPr>
            <p:ph idx="1"/>
          </p:nvPr>
        </p:nvSpPr>
        <p:spPr/>
        <p:txBody>
          <a:bodyPr/>
          <a:lstStyle/>
          <a:p>
            <a:r>
              <a:rPr lang="en-US" dirty="0" smtClean="0"/>
              <a:t>Additional Science (4408)</a:t>
            </a:r>
          </a:p>
          <a:p>
            <a:endParaRPr lang="en-US" dirty="0" smtClean="0"/>
          </a:p>
          <a:p>
            <a:r>
              <a:rPr lang="en-US" dirty="0" smtClean="0"/>
              <a:t>Biology – 1 Hour Exam Paper – 25%</a:t>
            </a:r>
          </a:p>
          <a:p>
            <a:r>
              <a:rPr lang="en-US" dirty="0" smtClean="0"/>
              <a:t>Chemistry – 1 Hour Exam Paper -25%</a:t>
            </a:r>
          </a:p>
          <a:p>
            <a:r>
              <a:rPr lang="en-US" dirty="0" smtClean="0"/>
              <a:t>Physics – 1 Hour Exam Paper – 25%</a:t>
            </a:r>
          </a:p>
          <a:p>
            <a:r>
              <a:rPr lang="en-US" dirty="0" smtClean="0"/>
              <a:t>ISA (Coursework) completed in school -25%</a:t>
            </a:r>
          </a:p>
          <a:p>
            <a:endParaRPr lang="en-US" dirty="0"/>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2455"/>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Dates</a:t>
            </a:r>
            <a:endParaRPr lang="en-US" b="1" dirty="0"/>
          </a:p>
        </p:txBody>
      </p:sp>
      <p:sp>
        <p:nvSpPr>
          <p:cNvPr id="3" name="Content Placeholder 2"/>
          <p:cNvSpPr>
            <a:spLocks noGrp="1"/>
          </p:cNvSpPr>
          <p:nvPr>
            <p:ph idx="1"/>
          </p:nvPr>
        </p:nvSpPr>
        <p:spPr/>
        <p:txBody>
          <a:bodyPr/>
          <a:lstStyle/>
          <a:p>
            <a:r>
              <a:rPr lang="en-US" dirty="0" smtClean="0"/>
              <a:t>Core Science A (4405)</a:t>
            </a:r>
          </a:p>
          <a:p>
            <a:endParaRPr lang="en-US" dirty="0" smtClean="0"/>
          </a:p>
          <a:p>
            <a:r>
              <a:rPr lang="en-US" dirty="0" smtClean="0"/>
              <a:t>Biology 1  - 16</a:t>
            </a:r>
            <a:r>
              <a:rPr lang="en-US" baseline="30000" dirty="0" smtClean="0"/>
              <a:t>th</a:t>
            </a:r>
            <a:r>
              <a:rPr lang="en-US" dirty="0" smtClean="0"/>
              <a:t> May pm</a:t>
            </a:r>
          </a:p>
          <a:p>
            <a:r>
              <a:rPr lang="en-US" dirty="0" smtClean="0"/>
              <a:t>Chemistry 1 – 18</a:t>
            </a:r>
            <a:r>
              <a:rPr lang="en-US" baseline="30000" dirty="0" smtClean="0"/>
              <a:t>th</a:t>
            </a:r>
            <a:r>
              <a:rPr lang="en-US" dirty="0" smtClean="0"/>
              <a:t> May am</a:t>
            </a:r>
          </a:p>
          <a:p>
            <a:r>
              <a:rPr lang="en-US" dirty="0" smtClean="0"/>
              <a:t>Physics 1 – 24</a:t>
            </a:r>
            <a:r>
              <a:rPr lang="en-US" baseline="30000" dirty="0" smtClean="0"/>
              <a:t>th</a:t>
            </a:r>
            <a:r>
              <a:rPr lang="en-US" dirty="0" smtClean="0"/>
              <a:t> May pm</a:t>
            </a:r>
            <a:endParaRPr lang="en-US" dirty="0"/>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17186"/>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Dates</a:t>
            </a:r>
            <a:endParaRPr lang="en-US" b="1" dirty="0"/>
          </a:p>
        </p:txBody>
      </p:sp>
      <p:sp>
        <p:nvSpPr>
          <p:cNvPr id="3" name="Content Placeholder 2"/>
          <p:cNvSpPr>
            <a:spLocks noGrp="1"/>
          </p:cNvSpPr>
          <p:nvPr>
            <p:ph idx="1"/>
          </p:nvPr>
        </p:nvSpPr>
        <p:spPr/>
        <p:txBody>
          <a:bodyPr>
            <a:normAutofit lnSpcReduction="10000"/>
          </a:bodyPr>
          <a:lstStyle/>
          <a:p>
            <a:r>
              <a:rPr lang="en-US" dirty="0" smtClean="0"/>
              <a:t>Additional Science (4408)</a:t>
            </a:r>
          </a:p>
          <a:p>
            <a:endParaRPr lang="en-US" dirty="0"/>
          </a:p>
          <a:p>
            <a:r>
              <a:rPr lang="en-US" dirty="0" smtClean="0"/>
              <a:t>Biology 2  - </a:t>
            </a:r>
            <a:r>
              <a:rPr lang="en-US" dirty="0"/>
              <a:t>9</a:t>
            </a:r>
            <a:r>
              <a:rPr lang="en-US" baseline="30000" dirty="0" smtClean="0"/>
              <a:t>th</a:t>
            </a:r>
            <a:r>
              <a:rPr lang="en-US" dirty="0" smtClean="0"/>
              <a:t> June am</a:t>
            </a:r>
          </a:p>
          <a:p>
            <a:r>
              <a:rPr lang="en-US" dirty="0" smtClean="0"/>
              <a:t>Chemistry 2 – 14</a:t>
            </a:r>
            <a:r>
              <a:rPr lang="en-US" baseline="30000" dirty="0" smtClean="0"/>
              <a:t>th</a:t>
            </a:r>
            <a:r>
              <a:rPr lang="en-US" dirty="0" smtClean="0"/>
              <a:t> June am</a:t>
            </a:r>
          </a:p>
          <a:p>
            <a:r>
              <a:rPr lang="en-US" dirty="0" smtClean="0"/>
              <a:t>Physics 2 – 16</a:t>
            </a:r>
            <a:r>
              <a:rPr lang="en-US" baseline="30000" dirty="0" smtClean="0"/>
              <a:t>th</a:t>
            </a:r>
            <a:r>
              <a:rPr lang="en-US" dirty="0" smtClean="0"/>
              <a:t> June am</a:t>
            </a:r>
          </a:p>
          <a:p>
            <a:endParaRPr lang="en-US" dirty="0"/>
          </a:p>
          <a:p>
            <a:r>
              <a:rPr lang="en-US" dirty="0" smtClean="0"/>
              <a:t>Unit 3 papers for Triple Science and straight after.</a:t>
            </a:r>
            <a:endParaRPr lang="en-US" dirty="0"/>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07492"/>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help</a:t>
            </a:r>
            <a:endParaRPr lang="en-US" b="1" dirty="0"/>
          </a:p>
        </p:txBody>
      </p:sp>
      <p:sp>
        <p:nvSpPr>
          <p:cNvPr id="3" name="Content Placeholder 2"/>
          <p:cNvSpPr>
            <a:spLocks noGrp="1"/>
          </p:cNvSpPr>
          <p:nvPr>
            <p:ph idx="1"/>
          </p:nvPr>
        </p:nvSpPr>
        <p:spPr/>
        <p:txBody>
          <a:bodyPr/>
          <a:lstStyle/>
          <a:p>
            <a:r>
              <a:rPr lang="en-US" dirty="0" smtClean="0"/>
              <a:t>Attendance</a:t>
            </a:r>
          </a:p>
          <a:p>
            <a:pPr marL="0" indent="0">
              <a:buNone/>
            </a:pPr>
            <a:endParaRPr lang="en-US" dirty="0" smtClean="0"/>
          </a:p>
          <a:p>
            <a:r>
              <a:rPr lang="en-US" dirty="0" smtClean="0"/>
              <a:t>Homework</a:t>
            </a:r>
          </a:p>
          <a:p>
            <a:pPr marL="0" indent="0">
              <a:buNone/>
            </a:pPr>
            <a:endParaRPr lang="en-US" dirty="0" smtClean="0"/>
          </a:p>
          <a:p>
            <a:r>
              <a:rPr lang="en-US" dirty="0" smtClean="0"/>
              <a:t>Active Revision</a:t>
            </a:r>
          </a:p>
        </p:txBody>
      </p:sp>
      <p:pic>
        <p:nvPicPr>
          <p:cNvPr id="4"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04652"/>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Revision Techniques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Past Papers </a:t>
            </a:r>
            <a:endParaRPr lang="en-US" dirty="0" smtClean="0"/>
          </a:p>
          <a:p>
            <a:pPr marL="0" indent="0">
              <a:buNone/>
            </a:pPr>
            <a:r>
              <a:rPr lang="en-US" dirty="0">
                <a:hlinkClick r:id="rId2"/>
              </a:rPr>
              <a:t>	</a:t>
            </a:r>
            <a:r>
              <a:rPr lang="en-US" dirty="0" smtClean="0">
                <a:hlinkClick r:id="rId2"/>
              </a:rPr>
              <a:t>http</a:t>
            </a:r>
            <a:r>
              <a:rPr lang="en-US" dirty="0">
                <a:hlinkClick r:id="rId2"/>
              </a:rPr>
              <a:t>://www.aqa.org.uk/exams-administration/exams-guidance/find-past-papers-and-mark-</a:t>
            </a:r>
            <a:r>
              <a:rPr lang="en-US" dirty="0" smtClean="0">
                <a:hlinkClick r:id="rId2"/>
              </a:rPr>
              <a:t>schemes</a:t>
            </a:r>
            <a:r>
              <a:rPr lang="en-US" dirty="0" smtClean="0"/>
              <a:t> </a:t>
            </a:r>
          </a:p>
          <a:p>
            <a:endParaRPr lang="en-US" dirty="0"/>
          </a:p>
          <a:p>
            <a:r>
              <a:rPr lang="en-US" dirty="0" smtClean="0"/>
              <a:t>Post it notes</a:t>
            </a:r>
          </a:p>
          <a:p>
            <a:pPr marL="0" indent="0">
              <a:buNone/>
            </a:pPr>
            <a:endParaRPr lang="en-US" dirty="0" smtClean="0"/>
          </a:p>
          <a:p>
            <a:r>
              <a:rPr lang="en-US" dirty="0" smtClean="0"/>
              <a:t>Revision cards</a:t>
            </a:r>
          </a:p>
          <a:p>
            <a:pPr marL="0" indent="0">
              <a:buNone/>
            </a:pPr>
            <a:endParaRPr lang="en-US" dirty="0" smtClean="0"/>
          </a:p>
          <a:p>
            <a:r>
              <a:rPr lang="en-US" dirty="0" smtClean="0"/>
              <a:t>Mind maps</a:t>
            </a:r>
          </a:p>
          <a:p>
            <a:pPr marL="0" indent="0">
              <a:buNone/>
            </a:pPr>
            <a:endParaRPr lang="en-US" dirty="0" smtClean="0"/>
          </a:p>
          <a:p>
            <a:r>
              <a:rPr lang="en-US" dirty="0" smtClean="0"/>
              <a:t>Card sorts</a:t>
            </a:r>
            <a:endParaRPr lang="en-US" dirty="0"/>
          </a:p>
        </p:txBody>
      </p:sp>
      <p:pic>
        <p:nvPicPr>
          <p:cNvPr id="4"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9869"/>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08" y="0"/>
            <a:ext cx="1307592" cy="12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138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makes success?</a:t>
            </a:r>
            <a:endParaRPr lang="en-GB" b="1" dirty="0"/>
          </a:p>
        </p:txBody>
      </p:sp>
      <p:grpSp>
        <p:nvGrpSpPr>
          <p:cNvPr id="4" name="Group 3"/>
          <p:cNvGrpSpPr/>
          <p:nvPr/>
        </p:nvGrpSpPr>
        <p:grpSpPr>
          <a:xfrm>
            <a:off x="505046" y="2546072"/>
            <a:ext cx="7965886" cy="3610113"/>
            <a:chOff x="545176" y="2019163"/>
            <a:chExt cx="7965886" cy="3610113"/>
          </a:xfrm>
        </p:grpSpPr>
        <p:sp>
          <p:nvSpPr>
            <p:cNvPr id="3" name="Oval 2"/>
            <p:cNvSpPr/>
            <p:nvPr/>
          </p:nvSpPr>
          <p:spPr>
            <a:xfrm>
              <a:off x="3707904" y="4114801"/>
              <a:ext cx="1631371" cy="151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Exam</a:t>
              </a:r>
            </a:p>
            <a:p>
              <a:pPr algn="ctr"/>
              <a:r>
                <a:rPr lang="en-GB" sz="2000" b="1" dirty="0" smtClean="0">
                  <a:solidFill>
                    <a:schemeClr val="tx1"/>
                  </a:solidFill>
                </a:rPr>
                <a:t>Success</a:t>
              </a:r>
              <a:endParaRPr lang="en-GB" sz="2000" b="1" dirty="0">
                <a:solidFill>
                  <a:schemeClr val="tx1"/>
                </a:solidFill>
              </a:endParaRPr>
            </a:p>
          </p:txBody>
        </p:sp>
        <p:sp>
          <p:nvSpPr>
            <p:cNvPr id="6" name="Rectangle 5"/>
            <p:cNvSpPr/>
            <p:nvPr/>
          </p:nvSpPr>
          <p:spPr>
            <a:xfrm>
              <a:off x="7040165" y="4421981"/>
              <a:ext cx="1470897" cy="900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Seek and accept help and support</a:t>
              </a:r>
              <a:endParaRPr lang="en-GB" b="1" dirty="0">
                <a:solidFill>
                  <a:schemeClr val="tx1"/>
                </a:solidFill>
              </a:endParaRPr>
            </a:p>
          </p:txBody>
        </p:sp>
        <p:sp>
          <p:nvSpPr>
            <p:cNvPr id="5" name="Right Arrow 4"/>
            <p:cNvSpPr/>
            <p:nvPr/>
          </p:nvSpPr>
          <p:spPr>
            <a:xfrm rot="10800000">
              <a:off x="5143500" y="4664868"/>
              <a:ext cx="1896666" cy="4143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9344097">
              <a:off x="4766512" y="3444756"/>
              <a:ext cx="2121341" cy="4143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669669" y="2546072"/>
              <a:ext cx="1488832" cy="1012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Commitment to learning </a:t>
              </a:r>
              <a:endParaRPr lang="en-GB" b="1" dirty="0">
                <a:solidFill>
                  <a:schemeClr val="tx1"/>
                </a:solidFill>
              </a:endParaRPr>
            </a:p>
          </p:txBody>
        </p:sp>
        <p:sp>
          <p:nvSpPr>
            <p:cNvPr id="10" name="Right Arrow 9"/>
            <p:cNvSpPr/>
            <p:nvPr/>
          </p:nvSpPr>
          <p:spPr>
            <a:xfrm>
              <a:off x="2035969" y="4664867"/>
              <a:ext cx="1892744" cy="4143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45176" y="4364831"/>
              <a:ext cx="1488832" cy="10129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Regular Attendance</a:t>
              </a:r>
              <a:endParaRPr lang="en-GB" b="1" dirty="0">
                <a:solidFill>
                  <a:schemeClr val="tx1"/>
                </a:solidFill>
              </a:endParaRPr>
            </a:p>
          </p:txBody>
        </p:sp>
        <p:sp>
          <p:nvSpPr>
            <p:cNvPr id="12" name="Right Arrow 11"/>
            <p:cNvSpPr/>
            <p:nvPr/>
          </p:nvSpPr>
          <p:spPr>
            <a:xfrm rot="1795811">
              <a:off x="2141822" y="3467355"/>
              <a:ext cx="2105427" cy="41433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04194" y="2437742"/>
              <a:ext cx="1488832" cy="101294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Engagement for Learning</a:t>
              </a:r>
              <a:endParaRPr lang="en-GB" b="1" dirty="0">
                <a:solidFill>
                  <a:schemeClr val="tx1"/>
                </a:solidFill>
              </a:endParaRPr>
            </a:p>
          </p:txBody>
        </p:sp>
        <p:sp>
          <p:nvSpPr>
            <p:cNvPr id="15" name="Right Arrow 14"/>
            <p:cNvSpPr/>
            <p:nvPr/>
          </p:nvSpPr>
          <p:spPr>
            <a:xfrm rot="5400000">
              <a:off x="3897162" y="3324966"/>
              <a:ext cx="1312282" cy="3107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850444" y="2019163"/>
              <a:ext cx="1488832" cy="1012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Practice makes permanent</a:t>
              </a:r>
              <a:endParaRPr lang="en-GB" b="1" dirty="0">
                <a:solidFill>
                  <a:schemeClr val="bg1"/>
                </a:solidFill>
              </a:endParaRPr>
            </a:p>
          </p:txBody>
        </p:sp>
      </p:grpSp>
      <p:pic>
        <p:nvPicPr>
          <p:cNvPr id="16" name="Picture 2" descr="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850"/>
            <a:ext cx="1163576" cy="1147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275" y="68530"/>
            <a:ext cx="1163576" cy="1147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8480" y="1412776"/>
            <a:ext cx="5915848" cy="646331"/>
          </a:xfrm>
          <a:prstGeom prst="rect">
            <a:avLst/>
          </a:prstGeom>
          <a:noFill/>
        </p:spPr>
        <p:txBody>
          <a:bodyPr wrap="square" rtlCol="0">
            <a:spAutoFit/>
          </a:bodyPr>
          <a:lstStyle/>
          <a:p>
            <a:pPr algn="ctr"/>
            <a:r>
              <a:rPr lang="en-GB" sz="3600" b="1" dirty="0" smtClean="0">
                <a:solidFill>
                  <a:srgbClr val="FF0000"/>
                </a:solidFill>
              </a:rPr>
              <a:t>“Individual journey”</a:t>
            </a:r>
            <a:endParaRPr lang="en-GB" sz="3600" b="1" dirty="0">
              <a:solidFill>
                <a:srgbClr val="FF0000"/>
              </a:solidFill>
            </a:endParaRPr>
          </a:p>
        </p:txBody>
      </p:sp>
    </p:spTree>
    <p:extLst>
      <p:ext uri="{BB962C8B-B14F-4D97-AF65-F5344CB8AC3E}">
        <p14:creationId xmlns:p14="http://schemas.microsoft.com/office/powerpoint/2010/main" val="2360929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Good bye A*-G</a:t>
            </a:r>
            <a:endParaRPr lang="en-US" dirty="0"/>
          </a:p>
          <a:p>
            <a:r>
              <a:rPr lang="en-GB" dirty="0"/>
              <a:t>Hello 9-1</a:t>
            </a:r>
          </a:p>
          <a:p>
            <a:endParaRPr lang="en-GB" dirty="0"/>
          </a:p>
          <a:p>
            <a:endParaRPr lang="en-GB" dirty="0"/>
          </a:p>
          <a:p>
            <a:endParaRPr lang="en-GB" dirty="0"/>
          </a:p>
          <a:p>
            <a:endParaRPr lang="en-GB" dirty="0"/>
          </a:p>
          <a:p>
            <a:r>
              <a:rPr lang="en-GB" dirty="0"/>
              <a:t>Much less coursework</a:t>
            </a:r>
          </a:p>
          <a:p>
            <a:r>
              <a:rPr lang="en-GB" dirty="0"/>
              <a:t>All exams at end of Year 11</a:t>
            </a:r>
          </a:p>
        </p:txBody>
      </p:sp>
      <p:sp>
        <p:nvSpPr>
          <p:cNvPr id="3" name="Title 2"/>
          <p:cNvSpPr>
            <a:spLocks noGrp="1"/>
          </p:cNvSpPr>
          <p:nvPr>
            <p:ph type="title"/>
          </p:nvPr>
        </p:nvSpPr>
        <p:spPr/>
        <p:txBody>
          <a:bodyPr/>
          <a:lstStyle/>
          <a:p>
            <a:r>
              <a:rPr lang="en-GB" b="1" dirty="0"/>
              <a:t>A </a:t>
            </a:r>
            <a:r>
              <a:rPr lang="en-GB" b="1" dirty="0" smtClean="0"/>
              <a:t>New Landscape.…..</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896463121"/>
              </p:ext>
            </p:extLst>
          </p:nvPr>
        </p:nvGraphicFramePr>
        <p:xfrm>
          <a:off x="971600" y="2852936"/>
          <a:ext cx="7488828" cy="741680"/>
        </p:xfrm>
        <a:graphic>
          <a:graphicData uri="http://schemas.openxmlformats.org/drawingml/2006/table">
            <a:tbl>
              <a:tblPr firstRow="1" bandRow="1">
                <a:tableStyleId>{5C22544A-7EE6-4342-B048-85BDC9FD1C3A}</a:tableStyleId>
              </a:tblPr>
              <a:tblGrid>
                <a:gridCol w="832092">
                  <a:extLst>
                    <a:ext uri="{9D8B030D-6E8A-4147-A177-3AD203B41FA5}">
                      <a16:colId xmlns="" xmlns:a16="http://schemas.microsoft.com/office/drawing/2014/main" val="20000"/>
                    </a:ext>
                  </a:extLst>
                </a:gridCol>
                <a:gridCol w="832092">
                  <a:extLst>
                    <a:ext uri="{9D8B030D-6E8A-4147-A177-3AD203B41FA5}">
                      <a16:colId xmlns="" xmlns:a16="http://schemas.microsoft.com/office/drawing/2014/main" val="20001"/>
                    </a:ext>
                  </a:extLst>
                </a:gridCol>
                <a:gridCol w="832092">
                  <a:extLst>
                    <a:ext uri="{9D8B030D-6E8A-4147-A177-3AD203B41FA5}">
                      <a16:colId xmlns="" xmlns:a16="http://schemas.microsoft.com/office/drawing/2014/main" val="20002"/>
                    </a:ext>
                  </a:extLst>
                </a:gridCol>
                <a:gridCol w="744084">
                  <a:extLst>
                    <a:ext uri="{9D8B030D-6E8A-4147-A177-3AD203B41FA5}">
                      <a16:colId xmlns="" xmlns:a16="http://schemas.microsoft.com/office/drawing/2014/main" val="20003"/>
                    </a:ext>
                  </a:extLst>
                </a:gridCol>
                <a:gridCol w="920100">
                  <a:extLst>
                    <a:ext uri="{9D8B030D-6E8A-4147-A177-3AD203B41FA5}">
                      <a16:colId xmlns="" xmlns:a16="http://schemas.microsoft.com/office/drawing/2014/main" val="20004"/>
                    </a:ext>
                  </a:extLst>
                </a:gridCol>
                <a:gridCol w="832092">
                  <a:extLst>
                    <a:ext uri="{9D8B030D-6E8A-4147-A177-3AD203B41FA5}">
                      <a16:colId xmlns="" xmlns:a16="http://schemas.microsoft.com/office/drawing/2014/main" val="20005"/>
                    </a:ext>
                  </a:extLst>
                </a:gridCol>
                <a:gridCol w="832092">
                  <a:extLst>
                    <a:ext uri="{9D8B030D-6E8A-4147-A177-3AD203B41FA5}">
                      <a16:colId xmlns="" xmlns:a16="http://schemas.microsoft.com/office/drawing/2014/main" val="20006"/>
                    </a:ext>
                  </a:extLst>
                </a:gridCol>
                <a:gridCol w="832092">
                  <a:extLst>
                    <a:ext uri="{9D8B030D-6E8A-4147-A177-3AD203B41FA5}">
                      <a16:colId xmlns="" xmlns:a16="http://schemas.microsoft.com/office/drawing/2014/main" val="20007"/>
                    </a:ext>
                  </a:extLst>
                </a:gridCol>
                <a:gridCol w="832092">
                  <a:extLst>
                    <a:ext uri="{9D8B030D-6E8A-4147-A177-3AD203B41FA5}">
                      <a16:colId xmlns="" xmlns:a16="http://schemas.microsoft.com/office/drawing/2014/main" val="20008"/>
                    </a:ext>
                  </a:extLst>
                </a:gridCol>
              </a:tblGrid>
              <a:tr h="370840">
                <a:tc>
                  <a:txBody>
                    <a:bodyPr/>
                    <a:lstStyle/>
                    <a:p>
                      <a:pPr algn="ctr"/>
                      <a:r>
                        <a:rPr lang="en-GB" b="1" dirty="0"/>
                        <a:t>1</a:t>
                      </a:r>
                    </a:p>
                  </a:txBody>
                  <a:tcPr/>
                </a:tc>
                <a:tc>
                  <a:txBody>
                    <a:bodyPr/>
                    <a:lstStyle/>
                    <a:p>
                      <a:pPr algn="ctr"/>
                      <a:r>
                        <a:rPr lang="en-GB" b="1" dirty="0"/>
                        <a:t>2</a:t>
                      </a:r>
                    </a:p>
                  </a:txBody>
                  <a:tcPr/>
                </a:tc>
                <a:tc>
                  <a:txBody>
                    <a:bodyPr/>
                    <a:lstStyle/>
                    <a:p>
                      <a:pPr algn="ctr"/>
                      <a:r>
                        <a:rPr lang="en-GB" b="1" dirty="0"/>
                        <a:t>3</a:t>
                      </a:r>
                    </a:p>
                  </a:txBody>
                  <a:tcPr/>
                </a:tc>
                <a:tc>
                  <a:txBody>
                    <a:bodyPr/>
                    <a:lstStyle/>
                    <a:p>
                      <a:pPr algn="ctr"/>
                      <a:r>
                        <a:rPr lang="en-GB" b="1" dirty="0"/>
                        <a:t>4</a:t>
                      </a:r>
                    </a:p>
                  </a:txBody>
                  <a:tcPr/>
                </a:tc>
                <a:tc>
                  <a:txBody>
                    <a:bodyPr/>
                    <a:lstStyle/>
                    <a:p>
                      <a:pPr algn="ctr"/>
                      <a:r>
                        <a:rPr lang="en-GB" b="1" dirty="0"/>
                        <a:t>5</a:t>
                      </a:r>
                    </a:p>
                  </a:txBody>
                  <a:tcPr/>
                </a:tc>
                <a:tc>
                  <a:txBody>
                    <a:bodyPr/>
                    <a:lstStyle/>
                    <a:p>
                      <a:pPr algn="ctr"/>
                      <a:r>
                        <a:rPr lang="en-GB" b="1" dirty="0"/>
                        <a:t>6</a:t>
                      </a:r>
                    </a:p>
                  </a:txBody>
                  <a:tcPr/>
                </a:tc>
                <a:tc>
                  <a:txBody>
                    <a:bodyPr/>
                    <a:lstStyle/>
                    <a:p>
                      <a:pPr algn="ctr"/>
                      <a:r>
                        <a:rPr lang="en-GB" b="1" dirty="0"/>
                        <a:t>7</a:t>
                      </a:r>
                    </a:p>
                  </a:txBody>
                  <a:tcPr/>
                </a:tc>
                <a:tc>
                  <a:txBody>
                    <a:bodyPr/>
                    <a:lstStyle/>
                    <a:p>
                      <a:pPr algn="ctr"/>
                      <a:r>
                        <a:rPr lang="en-GB" b="1" dirty="0"/>
                        <a:t>8</a:t>
                      </a:r>
                    </a:p>
                  </a:txBody>
                  <a:tcPr/>
                </a:tc>
                <a:tc>
                  <a:txBody>
                    <a:bodyPr/>
                    <a:lstStyle/>
                    <a:p>
                      <a:pPr algn="ctr"/>
                      <a:r>
                        <a:rPr lang="en-GB" b="1" dirty="0"/>
                        <a:t>9</a:t>
                      </a:r>
                    </a:p>
                  </a:txBody>
                  <a:tcPr/>
                </a:tc>
                <a:extLst>
                  <a:ext uri="{0D108BD9-81ED-4DB2-BD59-A6C34878D82A}">
                    <a16:rowId xmlns="" xmlns:a16="http://schemas.microsoft.com/office/drawing/2014/main" val="10000"/>
                  </a:ext>
                </a:extLst>
              </a:tr>
              <a:tr h="370840">
                <a:tc>
                  <a:txBody>
                    <a:bodyPr/>
                    <a:lstStyle/>
                    <a:p>
                      <a:pPr algn="ctr"/>
                      <a:r>
                        <a:rPr lang="en-GB" b="1" dirty="0" smtClean="0"/>
                        <a:t>F/G</a:t>
                      </a:r>
                      <a:endParaRPr lang="en-GB" b="1" dirty="0"/>
                    </a:p>
                  </a:txBody>
                  <a:tcPr/>
                </a:tc>
                <a:tc>
                  <a:txBody>
                    <a:bodyPr/>
                    <a:lstStyle/>
                    <a:p>
                      <a:pPr algn="ctr"/>
                      <a:r>
                        <a:rPr lang="en-GB" b="1" dirty="0" smtClean="0"/>
                        <a:t>E/F</a:t>
                      </a:r>
                      <a:endParaRPr lang="en-GB" b="1" dirty="0"/>
                    </a:p>
                  </a:txBody>
                  <a:tcPr/>
                </a:tc>
                <a:tc>
                  <a:txBody>
                    <a:bodyPr/>
                    <a:lstStyle/>
                    <a:p>
                      <a:pPr algn="ctr"/>
                      <a:r>
                        <a:rPr lang="en-GB" b="1" dirty="0" smtClean="0"/>
                        <a:t>D/E</a:t>
                      </a:r>
                      <a:endParaRPr lang="en-GB" b="1" dirty="0"/>
                    </a:p>
                  </a:txBody>
                  <a:tcPr/>
                </a:tc>
                <a:tc>
                  <a:txBody>
                    <a:bodyPr/>
                    <a:lstStyle/>
                    <a:p>
                      <a:pPr algn="ctr"/>
                      <a:r>
                        <a:rPr lang="en-GB" b="1" dirty="0"/>
                        <a:t>C-</a:t>
                      </a:r>
                    </a:p>
                  </a:txBody>
                  <a:tcPr/>
                </a:tc>
                <a:tc>
                  <a:txBody>
                    <a:bodyPr/>
                    <a:lstStyle/>
                    <a:p>
                      <a:pPr algn="ctr"/>
                      <a:r>
                        <a:rPr lang="en-GB" b="1" dirty="0"/>
                        <a:t>C</a:t>
                      </a:r>
                      <a:r>
                        <a:rPr lang="en-GB" b="1" dirty="0" smtClean="0"/>
                        <a:t>+/B-</a:t>
                      </a:r>
                      <a:endParaRPr lang="en-GB" b="1" dirty="0"/>
                    </a:p>
                  </a:txBody>
                  <a:tcPr/>
                </a:tc>
                <a:tc>
                  <a:txBody>
                    <a:bodyPr/>
                    <a:lstStyle/>
                    <a:p>
                      <a:pPr algn="ctr"/>
                      <a:r>
                        <a:rPr lang="en-GB" b="1" dirty="0" smtClean="0"/>
                        <a:t>B</a:t>
                      </a:r>
                      <a:endParaRPr lang="en-GB" b="1" dirty="0"/>
                    </a:p>
                  </a:txBody>
                  <a:tcPr/>
                </a:tc>
                <a:tc>
                  <a:txBody>
                    <a:bodyPr/>
                    <a:lstStyle/>
                    <a:p>
                      <a:pPr algn="ctr"/>
                      <a:r>
                        <a:rPr lang="en-GB" b="1" dirty="0"/>
                        <a:t>A</a:t>
                      </a:r>
                    </a:p>
                  </a:txBody>
                  <a:tcPr/>
                </a:tc>
                <a:tc>
                  <a:txBody>
                    <a:bodyPr/>
                    <a:lstStyle/>
                    <a:p>
                      <a:pPr algn="ctr"/>
                      <a:r>
                        <a:rPr lang="en-GB" b="1" dirty="0"/>
                        <a:t>A*</a:t>
                      </a:r>
                    </a:p>
                  </a:txBody>
                  <a:tcPr/>
                </a:tc>
                <a:tc>
                  <a:txBody>
                    <a:bodyPr/>
                    <a:lstStyle/>
                    <a:p>
                      <a:pPr algn="ctr"/>
                      <a:r>
                        <a:rPr lang="en-GB" b="1" dirty="0"/>
                        <a:t>A**</a:t>
                      </a:r>
                    </a:p>
                  </a:txBody>
                  <a:tcPr/>
                </a:tc>
                <a:extLst>
                  <a:ext uri="{0D108BD9-81ED-4DB2-BD59-A6C34878D82A}">
                    <a16:rowId xmlns="" xmlns:a16="http://schemas.microsoft.com/office/drawing/2014/main" val="10001"/>
                  </a:ext>
                </a:extLst>
              </a:tr>
            </a:tbl>
          </a:graphicData>
        </a:graphic>
      </p:graphicFrame>
      <p:pic>
        <p:nvPicPr>
          <p:cNvPr id="5"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150" y="32304"/>
            <a:ext cx="1307592" cy="12893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869160"/>
            <a:ext cx="2829767" cy="181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1574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87" y="404813"/>
            <a:ext cx="7026227" cy="1143000"/>
          </a:xfrm>
        </p:spPr>
        <p:txBody>
          <a:bodyPr/>
          <a:lstStyle/>
          <a:p>
            <a:pPr>
              <a:defRPr/>
            </a:pPr>
            <a:r>
              <a:rPr lang="en-GB" b="1" dirty="0" smtClean="0"/>
              <a:t>Where are we now?</a:t>
            </a:r>
            <a:endParaRPr lang="en-GB" b="1" dirty="0"/>
          </a:p>
        </p:txBody>
      </p:sp>
      <p:sp>
        <p:nvSpPr>
          <p:cNvPr id="3" name="Content Placeholder 2"/>
          <p:cNvSpPr>
            <a:spLocks noGrp="1"/>
          </p:cNvSpPr>
          <p:nvPr>
            <p:ph idx="1"/>
          </p:nvPr>
        </p:nvSpPr>
        <p:spPr>
          <a:xfrm>
            <a:off x="1439466" y="2060577"/>
            <a:ext cx="6172200" cy="2663825"/>
          </a:xfrm>
        </p:spPr>
        <p:txBody>
          <a:bodyPr/>
          <a:lstStyle/>
          <a:p>
            <a:pPr marL="0" indent="0">
              <a:spcAft>
                <a:spcPts val="0"/>
              </a:spcAft>
              <a:buNone/>
              <a:defRPr/>
            </a:pPr>
            <a:endParaRPr lang="en-GB" sz="2800" dirty="0"/>
          </a:p>
          <a:p>
            <a:pPr>
              <a:spcAft>
                <a:spcPts val="0"/>
              </a:spcAft>
              <a:defRPr/>
            </a:pPr>
            <a:endParaRPr lang="en-GB" dirty="0" smtClean="0"/>
          </a:p>
          <a:p>
            <a:pPr>
              <a:spcAft>
                <a:spcPts val="0"/>
              </a:spcAft>
              <a:defRPr/>
            </a:pPr>
            <a:endParaRPr lang="en-GB" dirty="0" smtClean="0"/>
          </a:p>
          <a:p>
            <a:pPr>
              <a:spcAft>
                <a:spcPts val="0"/>
              </a:spcAft>
              <a:defRPr/>
            </a:pPr>
            <a:endParaRPr lang="en-GB" dirty="0" smtClean="0"/>
          </a:p>
          <a:p>
            <a:pPr>
              <a:spcAft>
                <a:spcPts val="0"/>
              </a:spcAft>
              <a:defRPr/>
            </a:pPr>
            <a:endParaRPr lang="en-GB" dirty="0" smtClean="0"/>
          </a:p>
          <a:p>
            <a:pPr>
              <a:spcAft>
                <a:spcPts val="0"/>
              </a:spcAft>
              <a:defRPr/>
            </a:pPr>
            <a:endParaRPr lang="en-GB"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556792"/>
            <a:ext cx="3484959" cy="334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rot="10800000">
            <a:off x="1907704" y="1916832"/>
            <a:ext cx="201622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23928" y="1628800"/>
            <a:ext cx="4896544" cy="3139321"/>
          </a:xfrm>
          <a:prstGeom prst="rect">
            <a:avLst/>
          </a:prstGeom>
          <a:noFill/>
        </p:spPr>
        <p:txBody>
          <a:bodyPr wrap="square">
            <a:spAutoFit/>
          </a:bodyPr>
          <a:lstStyle/>
          <a:p>
            <a:pPr>
              <a:defRPr/>
            </a:pPr>
            <a:r>
              <a:rPr lang="en-GB" b="1" dirty="0">
                <a:latin typeface="Arial" panose="020B0604020202020204" pitchFamily="34" charset="0"/>
              </a:rPr>
              <a:t>What will it take to reach the summit?</a:t>
            </a:r>
          </a:p>
          <a:p>
            <a:pPr>
              <a:defRPr/>
            </a:pPr>
            <a:endParaRPr lang="en-GB" dirty="0" smtClean="0">
              <a:solidFill>
                <a:schemeClr val="bg1">
                  <a:lumMod val="50000"/>
                </a:schemeClr>
              </a:solidFill>
              <a:cs typeface="Arial" charset="0"/>
            </a:endParaRPr>
          </a:p>
          <a:p>
            <a:pPr>
              <a:defRPr/>
            </a:pPr>
            <a:endParaRPr lang="en-GB" dirty="0" smtClean="0">
              <a:solidFill>
                <a:schemeClr val="bg1">
                  <a:lumMod val="50000"/>
                </a:schemeClr>
              </a:solidFill>
              <a:cs typeface="Arial" charset="0"/>
            </a:endParaRPr>
          </a:p>
          <a:p>
            <a:pPr>
              <a:defRPr/>
            </a:pPr>
            <a:endParaRPr lang="en-GB" dirty="0" smtClean="0">
              <a:solidFill>
                <a:schemeClr val="bg1">
                  <a:lumMod val="50000"/>
                </a:schemeClr>
              </a:solidFill>
              <a:cs typeface="Arial" charset="0"/>
            </a:endParaRPr>
          </a:p>
          <a:p>
            <a:pPr>
              <a:defRPr/>
            </a:pPr>
            <a:endParaRPr lang="en-GB" dirty="0" smtClean="0">
              <a:solidFill>
                <a:schemeClr val="bg1">
                  <a:lumMod val="50000"/>
                </a:schemeClr>
              </a:solidFill>
              <a:cs typeface="Arial" charset="0"/>
            </a:endParaRPr>
          </a:p>
          <a:p>
            <a:pPr>
              <a:defRPr/>
            </a:pPr>
            <a:endParaRPr lang="en-GB" dirty="0" smtClean="0">
              <a:solidFill>
                <a:schemeClr val="bg1">
                  <a:lumMod val="50000"/>
                </a:schemeClr>
              </a:solidFill>
              <a:cs typeface="Arial" charset="0"/>
            </a:endParaRPr>
          </a:p>
          <a:p>
            <a:pPr>
              <a:defRPr/>
            </a:pPr>
            <a:endParaRPr lang="en-GB" dirty="0">
              <a:solidFill>
                <a:schemeClr val="bg1">
                  <a:lumMod val="50000"/>
                </a:schemeClr>
              </a:solidFill>
              <a:cs typeface="Arial" charset="0"/>
            </a:endParaRPr>
          </a:p>
          <a:p>
            <a:pPr>
              <a:defRPr/>
            </a:pPr>
            <a:endParaRPr lang="en-GB" dirty="0">
              <a:solidFill>
                <a:schemeClr val="bg1">
                  <a:lumMod val="50000"/>
                </a:schemeClr>
              </a:solidFill>
              <a:cs typeface="Arial" charset="0"/>
            </a:endParaRPr>
          </a:p>
          <a:p>
            <a:pPr>
              <a:defRPr/>
            </a:pPr>
            <a:endParaRPr lang="en-GB" dirty="0">
              <a:cs typeface="Arial" charset="0"/>
            </a:endParaRPr>
          </a:p>
          <a:p>
            <a:pPr>
              <a:defRPr/>
            </a:pPr>
            <a:r>
              <a:rPr lang="en-GB" b="1" dirty="0">
                <a:latin typeface="Arial" panose="020B0604020202020204" pitchFamily="34" charset="0"/>
              </a:rPr>
              <a:t>What got you here (base camp) might not get you to the summit</a:t>
            </a:r>
          </a:p>
        </p:txBody>
      </p:sp>
      <p:cxnSp>
        <p:nvCxnSpPr>
          <p:cNvPr id="9" name="Straight Arrow Connector 8"/>
          <p:cNvCxnSpPr/>
          <p:nvPr/>
        </p:nvCxnSpPr>
        <p:spPr>
          <a:xfrm rot="10800000">
            <a:off x="1979712" y="4437112"/>
            <a:ext cx="1872208"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403648" y="1844824"/>
            <a:ext cx="697706" cy="2576512"/>
          </a:xfrm>
          <a:custGeom>
            <a:avLst/>
            <a:gdLst>
              <a:gd name="connsiteX0" fmla="*/ 820090 w 930448"/>
              <a:gd name="connsiteY0" fmla="*/ 2427890 h 2427890"/>
              <a:gd name="connsiteX1" fmla="*/ 741262 w 930448"/>
              <a:gd name="connsiteY1" fmla="*/ 2380593 h 2427890"/>
              <a:gd name="connsiteX2" fmla="*/ 646669 w 930448"/>
              <a:gd name="connsiteY2" fmla="*/ 2333297 h 2427890"/>
              <a:gd name="connsiteX3" fmla="*/ 630904 w 930448"/>
              <a:gd name="connsiteY3" fmla="*/ 2286000 h 2427890"/>
              <a:gd name="connsiteX4" fmla="*/ 646669 w 930448"/>
              <a:gd name="connsiteY4" fmla="*/ 2159876 h 2427890"/>
              <a:gd name="connsiteX5" fmla="*/ 678200 w 930448"/>
              <a:gd name="connsiteY5" fmla="*/ 2112579 h 2427890"/>
              <a:gd name="connsiteX6" fmla="*/ 835855 w 930448"/>
              <a:gd name="connsiteY6" fmla="*/ 2033752 h 2427890"/>
              <a:gd name="connsiteX7" fmla="*/ 883152 w 930448"/>
              <a:gd name="connsiteY7" fmla="*/ 2002221 h 2427890"/>
              <a:gd name="connsiteX8" fmla="*/ 930448 w 930448"/>
              <a:gd name="connsiteY8" fmla="*/ 1907628 h 2427890"/>
              <a:gd name="connsiteX9" fmla="*/ 867386 w 930448"/>
              <a:gd name="connsiteY9" fmla="*/ 1797269 h 2427890"/>
              <a:gd name="connsiteX10" fmla="*/ 835855 w 930448"/>
              <a:gd name="connsiteY10" fmla="*/ 1749973 h 2427890"/>
              <a:gd name="connsiteX11" fmla="*/ 709731 w 930448"/>
              <a:gd name="connsiteY11" fmla="*/ 1718442 h 2427890"/>
              <a:gd name="connsiteX12" fmla="*/ 552076 w 930448"/>
              <a:gd name="connsiteY12" fmla="*/ 1686910 h 2427890"/>
              <a:gd name="connsiteX13" fmla="*/ 331359 w 930448"/>
              <a:gd name="connsiteY13" fmla="*/ 1655379 h 2427890"/>
              <a:gd name="connsiteX14" fmla="*/ 189469 w 930448"/>
              <a:gd name="connsiteY14" fmla="*/ 1592317 h 2427890"/>
              <a:gd name="connsiteX15" fmla="*/ 173704 w 930448"/>
              <a:gd name="connsiteY15" fmla="*/ 1545021 h 2427890"/>
              <a:gd name="connsiteX16" fmla="*/ 189469 w 930448"/>
              <a:gd name="connsiteY16" fmla="*/ 1497724 h 2427890"/>
              <a:gd name="connsiteX17" fmla="*/ 284062 w 930448"/>
              <a:gd name="connsiteY17" fmla="*/ 1450428 h 2427890"/>
              <a:gd name="connsiteX18" fmla="*/ 394421 w 930448"/>
              <a:gd name="connsiteY18" fmla="*/ 1403131 h 2427890"/>
              <a:gd name="connsiteX19" fmla="*/ 441717 w 930448"/>
              <a:gd name="connsiteY19" fmla="*/ 1371600 h 2427890"/>
              <a:gd name="connsiteX20" fmla="*/ 489014 w 930448"/>
              <a:gd name="connsiteY20" fmla="*/ 1355835 h 2427890"/>
              <a:gd name="connsiteX21" fmla="*/ 583607 w 930448"/>
              <a:gd name="connsiteY21" fmla="*/ 1292773 h 2427890"/>
              <a:gd name="connsiteX22" fmla="*/ 630904 w 930448"/>
              <a:gd name="connsiteY22" fmla="*/ 1198179 h 2427890"/>
              <a:gd name="connsiteX23" fmla="*/ 662435 w 930448"/>
              <a:gd name="connsiteY23" fmla="*/ 1150883 h 2427890"/>
              <a:gd name="connsiteX24" fmla="*/ 678200 w 930448"/>
              <a:gd name="connsiteY24" fmla="*/ 1103586 h 2427890"/>
              <a:gd name="connsiteX25" fmla="*/ 662435 w 930448"/>
              <a:gd name="connsiteY25" fmla="*/ 1056290 h 2427890"/>
              <a:gd name="connsiteX26" fmla="*/ 583607 w 930448"/>
              <a:gd name="connsiteY26" fmla="*/ 961697 h 2427890"/>
              <a:gd name="connsiteX27" fmla="*/ 536310 w 930448"/>
              <a:gd name="connsiteY27" fmla="*/ 945931 h 2427890"/>
              <a:gd name="connsiteX28" fmla="*/ 489014 w 930448"/>
              <a:gd name="connsiteY28" fmla="*/ 914400 h 2427890"/>
              <a:gd name="connsiteX29" fmla="*/ 347124 w 930448"/>
              <a:gd name="connsiteY29" fmla="*/ 898635 h 2427890"/>
              <a:gd name="connsiteX30" fmla="*/ 63345 w 930448"/>
              <a:gd name="connsiteY30" fmla="*/ 882869 h 2427890"/>
              <a:gd name="connsiteX31" fmla="*/ 16048 w 930448"/>
              <a:gd name="connsiteY31" fmla="*/ 851338 h 2427890"/>
              <a:gd name="connsiteX32" fmla="*/ 16048 w 930448"/>
              <a:gd name="connsiteY32" fmla="*/ 756745 h 2427890"/>
              <a:gd name="connsiteX33" fmla="*/ 205235 w 930448"/>
              <a:gd name="connsiteY33" fmla="*/ 709448 h 2427890"/>
              <a:gd name="connsiteX34" fmla="*/ 252531 w 930448"/>
              <a:gd name="connsiteY34" fmla="*/ 677917 h 2427890"/>
              <a:gd name="connsiteX35" fmla="*/ 299828 w 930448"/>
              <a:gd name="connsiteY35" fmla="*/ 630621 h 2427890"/>
              <a:gd name="connsiteX36" fmla="*/ 394421 w 930448"/>
              <a:gd name="connsiteY36" fmla="*/ 599090 h 2427890"/>
              <a:gd name="connsiteX37" fmla="*/ 441717 w 930448"/>
              <a:gd name="connsiteY37" fmla="*/ 567559 h 2427890"/>
              <a:gd name="connsiteX38" fmla="*/ 536310 w 930448"/>
              <a:gd name="connsiteY38" fmla="*/ 536028 h 2427890"/>
              <a:gd name="connsiteX39" fmla="*/ 567841 w 930448"/>
              <a:gd name="connsiteY39" fmla="*/ 488731 h 2427890"/>
              <a:gd name="connsiteX40" fmla="*/ 583607 w 930448"/>
              <a:gd name="connsiteY40" fmla="*/ 362607 h 2427890"/>
              <a:gd name="connsiteX41" fmla="*/ 489014 w 930448"/>
              <a:gd name="connsiteY41" fmla="*/ 331076 h 2427890"/>
              <a:gd name="connsiteX42" fmla="*/ 441717 w 930448"/>
              <a:gd name="connsiteY42" fmla="*/ 315310 h 2427890"/>
              <a:gd name="connsiteX43" fmla="*/ 425952 w 930448"/>
              <a:gd name="connsiteY43" fmla="*/ 268014 h 2427890"/>
              <a:gd name="connsiteX44" fmla="*/ 441717 w 930448"/>
              <a:gd name="connsiteY44" fmla="*/ 220717 h 2427890"/>
              <a:gd name="connsiteX45" fmla="*/ 520545 w 930448"/>
              <a:gd name="connsiteY45" fmla="*/ 126124 h 2427890"/>
              <a:gd name="connsiteX46" fmla="*/ 599373 w 930448"/>
              <a:gd name="connsiteY46" fmla="*/ 63062 h 2427890"/>
              <a:gd name="connsiteX47" fmla="*/ 599373 w 930448"/>
              <a:gd name="connsiteY47" fmla="*/ 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0448" h="2427890">
                <a:moveTo>
                  <a:pt x="820090" y="2427890"/>
                </a:moveTo>
                <a:cubicBezTo>
                  <a:pt x="793814" y="2412124"/>
                  <a:pt x="768670" y="2394297"/>
                  <a:pt x="741262" y="2380593"/>
                </a:cubicBezTo>
                <a:cubicBezTo>
                  <a:pt x="610713" y="2315319"/>
                  <a:pt x="782222" y="2423665"/>
                  <a:pt x="646669" y="2333297"/>
                </a:cubicBezTo>
                <a:cubicBezTo>
                  <a:pt x="641414" y="2317531"/>
                  <a:pt x="630904" y="2302618"/>
                  <a:pt x="630904" y="2286000"/>
                </a:cubicBezTo>
                <a:cubicBezTo>
                  <a:pt x="630904" y="2243632"/>
                  <a:pt x="635521" y="2200752"/>
                  <a:pt x="646669" y="2159876"/>
                </a:cubicBezTo>
                <a:cubicBezTo>
                  <a:pt x="651654" y="2141596"/>
                  <a:pt x="663940" y="2125056"/>
                  <a:pt x="678200" y="2112579"/>
                </a:cubicBezTo>
                <a:cubicBezTo>
                  <a:pt x="753281" y="2046883"/>
                  <a:pt x="757493" y="2053342"/>
                  <a:pt x="835855" y="2033752"/>
                </a:cubicBezTo>
                <a:cubicBezTo>
                  <a:pt x="851621" y="2023242"/>
                  <a:pt x="869754" y="2015619"/>
                  <a:pt x="883152" y="2002221"/>
                </a:cubicBezTo>
                <a:cubicBezTo>
                  <a:pt x="913714" y="1971659"/>
                  <a:pt x="917626" y="1946095"/>
                  <a:pt x="930448" y="1907628"/>
                </a:cubicBezTo>
                <a:cubicBezTo>
                  <a:pt x="904929" y="1805550"/>
                  <a:pt x="934477" y="1877777"/>
                  <a:pt x="867386" y="1797269"/>
                </a:cubicBezTo>
                <a:cubicBezTo>
                  <a:pt x="855256" y="1782713"/>
                  <a:pt x="850651" y="1761810"/>
                  <a:pt x="835855" y="1749973"/>
                </a:cubicBezTo>
                <a:cubicBezTo>
                  <a:pt x="819600" y="1736969"/>
                  <a:pt x="713812" y="1719349"/>
                  <a:pt x="709731" y="1718442"/>
                </a:cubicBezTo>
                <a:cubicBezTo>
                  <a:pt x="597607" y="1693526"/>
                  <a:pt x="694671" y="1708299"/>
                  <a:pt x="552076" y="1686910"/>
                </a:cubicBezTo>
                <a:lnTo>
                  <a:pt x="331359" y="1655379"/>
                </a:lnTo>
                <a:cubicBezTo>
                  <a:pt x="218790" y="1617856"/>
                  <a:pt x="264421" y="1642284"/>
                  <a:pt x="189469" y="1592317"/>
                </a:cubicBezTo>
                <a:cubicBezTo>
                  <a:pt x="184214" y="1576552"/>
                  <a:pt x="173704" y="1561639"/>
                  <a:pt x="173704" y="1545021"/>
                </a:cubicBezTo>
                <a:cubicBezTo>
                  <a:pt x="173704" y="1528403"/>
                  <a:pt x="179088" y="1510701"/>
                  <a:pt x="189469" y="1497724"/>
                </a:cubicBezTo>
                <a:cubicBezTo>
                  <a:pt x="211696" y="1469941"/>
                  <a:pt x="252905" y="1460813"/>
                  <a:pt x="284062" y="1450428"/>
                </a:cubicBezTo>
                <a:cubicBezTo>
                  <a:pt x="402806" y="1371266"/>
                  <a:pt x="251891" y="1464216"/>
                  <a:pt x="394421" y="1403131"/>
                </a:cubicBezTo>
                <a:cubicBezTo>
                  <a:pt x="411837" y="1395667"/>
                  <a:pt x="424770" y="1380074"/>
                  <a:pt x="441717" y="1371600"/>
                </a:cubicBezTo>
                <a:cubicBezTo>
                  <a:pt x="456581" y="1364168"/>
                  <a:pt x="473248" y="1361090"/>
                  <a:pt x="489014" y="1355835"/>
                </a:cubicBezTo>
                <a:cubicBezTo>
                  <a:pt x="520545" y="1334814"/>
                  <a:pt x="562586" y="1324304"/>
                  <a:pt x="583607" y="1292773"/>
                </a:cubicBezTo>
                <a:cubicBezTo>
                  <a:pt x="673973" y="1157222"/>
                  <a:pt x="565629" y="1328728"/>
                  <a:pt x="630904" y="1198179"/>
                </a:cubicBezTo>
                <a:cubicBezTo>
                  <a:pt x="639378" y="1181232"/>
                  <a:pt x="651925" y="1166648"/>
                  <a:pt x="662435" y="1150883"/>
                </a:cubicBezTo>
                <a:cubicBezTo>
                  <a:pt x="667690" y="1135117"/>
                  <a:pt x="678200" y="1120204"/>
                  <a:pt x="678200" y="1103586"/>
                </a:cubicBezTo>
                <a:cubicBezTo>
                  <a:pt x="678200" y="1086968"/>
                  <a:pt x="669867" y="1071154"/>
                  <a:pt x="662435" y="1056290"/>
                </a:cubicBezTo>
                <a:cubicBezTo>
                  <a:pt x="647893" y="1027205"/>
                  <a:pt x="609759" y="979132"/>
                  <a:pt x="583607" y="961697"/>
                </a:cubicBezTo>
                <a:cubicBezTo>
                  <a:pt x="569780" y="952479"/>
                  <a:pt x="551174" y="953363"/>
                  <a:pt x="536310" y="945931"/>
                </a:cubicBezTo>
                <a:cubicBezTo>
                  <a:pt x="519363" y="937457"/>
                  <a:pt x="507396" y="918995"/>
                  <a:pt x="489014" y="914400"/>
                </a:cubicBezTo>
                <a:cubicBezTo>
                  <a:pt x="442847" y="902858"/>
                  <a:pt x="394582" y="902150"/>
                  <a:pt x="347124" y="898635"/>
                </a:cubicBezTo>
                <a:cubicBezTo>
                  <a:pt x="252644" y="891636"/>
                  <a:pt x="157938" y="888124"/>
                  <a:pt x="63345" y="882869"/>
                </a:cubicBezTo>
                <a:cubicBezTo>
                  <a:pt x="47579" y="872359"/>
                  <a:pt x="27885" y="866134"/>
                  <a:pt x="16048" y="851338"/>
                </a:cubicBezTo>
                <a:cubicBezTo>
                  <a:pt x="760" y="832229"/>
                  <a:pt x="-10705" y="775854"/>
                  <a:pt x="16048" y="756745"/>
                </a:cubicBezTo>
                <a:cubicBezTo>
                  <a:pt x="54066" y="729589"/>
                  <a:pt x="161436" y="716748"/>
                  <a:pt x="205235" y="709448"/>
                </a:cubicBezTo>
                <a:cubicBezTo>
                  <a:pt x="221000" y="698938"/>
                  <a:pt x="237975" y="690047"/>
                  <a:pt x="252531" y="677917"/>
                </a:cubicBezTo>
                <a:cubicBezTo>
                  <a:pt x="269659" y="663644"/>
                  <a:pt x="280338" y="641449"/>
                  <a:pt x="299828" y="630621"/>
                </a:cubicBezTo>
                <a:cubicBezTo>
                  <a:pt x="328882" y="614480"/>
                  <a:pt x="394421" y="599090"/>
                  <a:pt x="394421" y="599090"/>
                </a:cubicBezTo>
                <a:cubicBezTo>
                  <a:pt x="410186" y="588580"/>
                  <a:pt x="424402" y="575254"/>
                  <a:pt x="441717" y="567559"/>
                </a:cubicBezTo>
                <a:cubicBezTo>
                  <a:pt x="472089" y="554060"/>
                  <a:pt x="536310" y="536028"/>
                  <a:pt x="536310" y="536028"/>
                </a:cubicBezTo>
                <a:cubicBezTo>
                  <a:pt x="546820" y="520262"/>
                  <a:pt x="556004" y="503527"/>
                  <a:pt x="567841" y="488731"/>
                </a:cubicBezTo>
                <a:cubicBezTo>
                  <a:pt x="599133" y="449616"/>
                  <a:pt x="650943" y="439562"/>
                  <a:pt x="583607" y="362607"/>
                </a:cubicBezTo>
                <a:cubicBezTo>
                  <a:pt x="561720" y="337594"/>
                  <a:pt x="520545" y="341586"/>
                  <a:pt x="489014" y="331076"/>
                </a:cubicBezTo>
                <a:lnTo>
                  <a:pt x="441717" y="315310"/>
                </a:lnTo>
                <a:cubicBezTo>
                  <a:pt x="436462" y="299545"/>
                  <a:pt x="425952" y="284632"/>
                  <a:pt x="425952" y="268014"/>
                </a:cubicBezTo>
                <a:cubicBezTo>
                  <a:pt x="425952" y="251396"/>
                  <a:pt x="434285" y="235581"/>
                  <a:pt x="441717" y="220717"/>
                </a:cubicBezTo>
                <a:cubicBezTo>
                  <a:pt x="459433" y="185285"/>
                  <a:pt x="490660" y="151028"/>
                  <a:pt x="520545" y="126124"/>
                </a:cubicBezTo>
                <a:cubicBezTo>
                  <a:pt x="531930" y="116637"/>
                  <a:pt x="592317" y="84230"/>
                  <a:pt x="599373" y="63062"/>
                </a:cubicBezTo>
                <a:cubicBezTo>
                  <a:pt x="606021" y="43120"/>
                  <a:pt x="599373" y="21021"/>
                  <a:pt x="599373"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5-Point Star 12"/>
          <p:cNvSpPr/>
          <p:nvPr/>
        </p:nvSpPr>
        <p:spPr>
          <a:xfrm>
            <a:off x="1619672" y="1484784"/>
            <a:ext cx="367903" cy="46355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2" descr="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275" y="68530"/>
            <a:ext cx="1163576" cy="11473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63576" cy="11473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srcRect/>
          <a:stretch>
            <a:fillRect/>
          </a:stretch>
        </p:blipFill>
        <p:spPr bwMode="auto">
          <a:xfrm>
            <a:off x="170959" y="5013176"/>
            <a:ext cx="1291377" cy="1844824"/>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1619672" y="5085184"/>
            <a:ext cx="1076325" cy="1562100"/>
          </a:xfrm>
          <a:prstGeom prst="rect">
            <a:avLst/>
          </a:prstGeom>
          <a:noFill/>
          <a:ln w="9525">
            <a:noFill/>
            <a:miter lim="800000"/>
            <a:headEnd/>
            <a:tailEnd/>
          </a:ln>
        </p:spPr>
      </p:pic>
      <p:sp>
        <p:nvSpPr>
          <p:cNvPr id="17" name="TextBox 16"/>
          <p:cNvSpPr txBox="1"/>
          <p:nvPr/>
        </p:nvSpPr>
        <p:spPr>
          <a:xfrm>
            <a:off x="2843808" y="5373216"/>
            <a:ext cx="6300192" cy="1015663"/>
          </a:xfrm>
          <a:prstGeom prst="rect">
            <a:avLst/>
          </a:prstGeom>
          <a:noFill/>
        </p:spPr>
        <p:txBody>
          <a:bodyPr wrap="square" rtlCol="0">
            <a:spAutoFit/>
          </a:bodyPr>
          <a:lstStyle/>
          <a:p>
            <a:r>
              <a:rPr lang="en-GB" sz="2000" b="1" dirty="0" smtClean="0"/>
              <a:t>Maths – RAG rated performance at topic level</a:t>
            </a:r>
          </a:p>
          <a:p>
            <a:endParaRPr lang="en-GB" sz="2000" b="1" dirty="0" smtClean="0"/>
          </a:p>
          <a:p>
            <a:r>
              <a:rPr lang="en-GB" sz="2000" b="1" dirty="0" smtClean="0"/>
              <a:t>English – RAG rated performance at question level</a:t>
            </a:r>
            <a:endParaRPr lang="en-GB" sz="2000" b="1" dirty="0"/>
          </a:p>
        </p:txBody>
      </p:sp>
    </p:spTree>
    <p:extLst>
      <p:ext uri="{BB962C8B-B14F-4D97-AF65-F5344CB8AC3E}">
        <p14:creationId xmlns:p14="http://schemas.microsoft.com/office/powerpoint/2010/main" val="7346515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2886</Words>
  <Application>Microsoft Office PowerPoint</Application>
  <PresentationFormat>On-screen Show (4:3)</PresentationFormat>
  <Paragraphs>489</Paragraphs>
  <Slides>68</Slides>
  <Notes>34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Cornelius Vermuyden</vt:lpstr>
      <vt:lpstr>What is tonight all about?</vt:lpstr>
      <vt:lpstr>The Key Message</vt:lpstr>
      <vt:lpstr>PowerPoint Presentation</vt:lpstr>
      <vt:lpstr>“The Holy Trinity”</vt:lpstr>
      <vt:lpstr>Guess the number….. </vt:lpstr>
      <vt:lpstr>What makes success?</vt:lpstr>
      <vt:lpstr>A New Landscape.…..</vt:lpstr>
      <vt:lpstr>Where are we now?</vt:lpstr>
      <vt:lpstr>PowerPoint Presentation</vt:lpstr>
      <vt:lpstr>Revision Techniques</vt:lpstr>
      <vt:lpstr>Revision Techniques</vt:lpstr>
      <vt:lpstr>Revision Timetables: Working Smartly</vt:lpstr>
      <vt:lpstr>PowerPoint Presentation</vt:lpstr>
      <vt:lpstr>PowerPoint Presentation</vt:lpstr>
      <vt:lpstr>PowerPoint Presentation</vt:lpstr>
      <vt:lpstr>PowerPoint Presentation</vt:lpstr>
      <vt:lpstr>PowerPoint Presentation</vt:lpstr>
      <vt:lpstr>PowerPoint Presentation</vt:lpstr>
      <vt:lpstr>Time Management</vt:lpstr>
      <vt:lpstr>Mindset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English </vt:lpstr>
      <vt:lpstr>Key Dates</vt:lpstr>
      <vt:lpstr>PowerPoint Presentation</vt:lpstr>
      <vt:lpstr>PowerPoint Presentation</vt:lpstr>
      <vt:lpstr>English</vt:lpstr>
      <vt:lpstr>GCSE English Literature</vt:lpstr>
      <vt:lpstr>GCSE English Literature</vt:lpstr>
      <vt:lpstr>English Literature exams</vt:lpstr>
      <vt:lpstr>English Literature exams</vt:lpstr>
      <vt:lpstr>GCSE English Language</vt:lpstr>
      <vt:lpstr>GCSE English Language</vt:lpstr>
      <vt:lpstr>Spoken Language Endorsement</vt:lpstr>
      <vt:lpstr>Three Top Tips for English</vt:lpstr>
      <vt:lpstr>Revision Guides</vt:lpstr>
      <vt:lpstr>PowerPoint Presentation</vt:lpstr>
      <vt:lpstr>PowerPoint Presentation</vt:lpstr>
      <vt:lpstr>PIXL CURVE FEEDBACK</vt:lpstr>
      <vt:lpstr>Paper 2: Non- Fiction texts and Transactional Writing</vt:lpstr>
      <vt:lpstr>PowerPoint Presentation</vt:lpstr>
      <vt:lpstr>Year 11  Core Subject Information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further questions can be answered in B1.1 after this meeting </vt:lpstr>
      <vt:lpstr>Science Information Evening</vt:lpstr>
      <vt:lpstr>Double Science</vt:lpstr>
      <vt:lpstr>Double Science</vt:lpstr>
      <vt:lpstr>Key Dates</vt:lpstr>
      <vt:lpstr>Key Dates</vt:lpstr>
      <vt:lpstr>How to help</vt:lpstr>
      <vt:lpstr>Revision Techniques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Cornelius Vermuyden</dc:title>
  <dc:creator>Vicky</dc:creator>
  <cp:lastModifiedBy>Jessica</cp:lastModifiedBy>
  <cp:revision>137</cp:revision>
  <dcterms:created xsi:type="dcterms:W3CDTF">2015-08-31T17:02:42Z</dcterms:created>
  <dcterms:modified xsi:type="dcterms:W3CDTF">2016-10-03T10:10:20Z</dcterms:modified>
</cp:coreProperties>
</file>